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2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_rels/notesSlide12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18.xml.rels" ContentType="application/vnd.openxmlformats-package.relationships+xml"/>
  <Override PartName="/ppt/notesSlides/_rels/notesSlide19.xml.rels" ContentType="application/vnd.openxmlformats-package.relationships+xml"/>
  <Override PartName="/ppt/notesSlides/_rels/notesSlide20.xml.rels" ContentType="application/vnd.openxmlformats-package.relationships+xml"/>
  <Override PartName="/ppt/notesSlides/_rels/notesSlide21.xml.rels" ContentType="application/vnd.openxmlformats-package.relationship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media/image57.png" ContentType="image/png"/>
  <Override PartName="/ppt/media/image28.jpeg" ContentType="image/jpeg"/>
  <Override PartName="/ppt/media/image1.png" ContentType="image/png"/>
  <Override PartName="/ppt/media/image7.jpeg" ContentType="image/jpeg"/>
  <Override PartName="/ppt/media/image58.png" ContentType="image/png"/>
  <Override PartName="/ppt/media/image2.png" ContentType="image/png"/>
  <Override PartName="/ppt/media/image59.png" ContentType="image/png"/>
  <Override PartName="/ppt/media/image3.png" ContentType="image/png"/>
  <Override PartName="/ppt/media/image4.png" ContentType="image/png"/>
  <Override PartName="/ppt/media/image71.png" ContentType="image/png"/>
  <Override PartName="/ppt/media/image5.png" ContentType="image/png"/>
  <Override PartName="/ppt/media/image8.jpeg" ContentType="image/jpeg"/>
  <Override PartName="/ppt/media/image41.png" ContentType="image/png"/>
  <Override PartName="/ppt/media/image6.png" ContentType="image/png"/>
  <Override PartName="/ppt/media/image9.png" ContentType="image/png"/>
  <Override PartName="/ppt/media/image51.jpeg" ContentType="image/jpeg"/>
  <Override PartName="/ppt/media/image10.png" ContentType="image/png"/>
  <Override PartName="/ppt/media/image29.jpeg" ContentType="image/jpeg"/>
  <Override PartName="/ppt/media/image11.jpeg" ContentType="image/jpeg"/>
  <Override PartName="/ppt/media/image76.png" ContentType="image/png"/>
  <Override PartName="/ppt/media/image12.jpeg" ContentType="image/jpe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63.jpeg" ContentType="image/jpe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1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7.jpeg" ContentType="image/jpeg"/>
  <Override PartName="/ppt/media/image47.png" ContentType="image/png"/>
  <Override PartName="/ppt/media/image30.png" ContentType="image/png"/>
  <Override PartName="/ppt/media/image31.jpeg" ContentType="image/jpeg"/>
  <Override PartName="/ppt/media/image42.png" ContentType="image/png"/>
  <Override PartName="/ppt/media/image32.png" ContentType="image/png"/>
  <Override PartName="/ppt/media/image33.jpeg" ContentType="image/jpeg"/>
  <Override PartName="/ppt/media/image34.png" ContentType="image/png"/>
  <Override PartName="/ppt/media/image35.png" ContentType="image/png"/>
  <Override PartName="/ppt/media/image36.png" ContentType="image/png"/>
  <Override PartName="/ppt/media/image37.png" ContentType="image/png"/>
  <Override PartName="/ppt/media/image38.png" ContentType="image/png"/>
  <Override PartName="/ppt/media/image39.png" ContentType="image/png"/>
  <Override PartName="/ppt/media/image40.png" ContentType="image/png"/>
  <Override PartName="/ppt/media/image43.png" ContentType="image/png"/>
  <Override PartName="/ppt/media/image49.jpeg" ContentType="image/jpeg"/>
  <Override PartName="/ppt/media/image44.png" ContentType="image/png"/>
  <Override PartName="/ppt/media/image45.png" ContentType="image/png"/>
  <Override PartName="/ppt/media/image46.png" ContentType="image/png"/>
  <Override PartName="/ppt/media/image48.png" ContentType="image/png"/>
  <Override PartName="/ppt/media/image55.jpeg" ContentType="image/jpeg"/>
  <Override PartName="/ppt/media/image50.png" ContentType="image/png"/>
  <Override PartName="/ppt/media/image52.png" ContentType="image/png"/>
  <Override PartName="/ppt/media/image53.png" ContentType="image/png"/>
  <Override PartName="/ppt/media/image60.jpeg" ContentType="image/jpeg"/>
  <Override PartName="/ppt/media/image54.png" ContentType="image/png"/>
  <Override PartName="/ppt/media/image56.png" ContentType="image/png"/>
  <Override PartName="/ppt/media/image61.png" ContentType="image/png"/>
  <Override PartName="/ppt/media/image62.jpeg" ContentType="image/jpeg"/>
  <Override PartName="/ppt/media/image64.png" ContentType="image/png"/>
  <Override PartName="/ppt/media/image65.jpeg" ContentType="image/jpeg"/>
  <Override PartName="/ppt/media/image66.jpeg" ContentType="image/jpeg"/>
  <Override PartName="/ppt/media/image67.png" ContentType="image/png"/>
  <Override PartName="/ppt/media/image68.png" ContentType="image/png"/>
  <Override PartName="/ppt/media/image69.jpeg" ContentType="image/jpeg"/>
  <Override PartName="/ppt/media/image70.jpeg" ContentType="image/jpeg"/>
  <Override PartName="/ppt/media/image72.jpeg" ContentType="image/jpeg"/>
  <Override PartName="/ppt/media/image73.jpeg" ContentType="image/jpeg"/>
  <Override PartName="/ppt/media/image74.jpeg" ContentType="image/jpeg"/>
  <Override PartName="/ppt/media/image75.jpeg" ContentType="image/jpeg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_rels/slideLayout3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s/slide26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24.xml.rels" ContentType="application/vnd.openxmlformats-package.relationships+xml"/>
  <Override PartName="/ppt/slides/_rels/slide7.xml.rels" ContentType="application/vnd.openxmlformats-package.relationships+xml"/>
  <Override PartName="/ppt/slides/_rels/slide25.xml.rels" ContentType="application/vnd.openxmlformats-package.relationships+xml"/>
  <Override PartName="/ppt/slides/_rels/slide8.xml.rels" ContentType="application/vnd.openxmlformats-package.relationships+xml"/>
  <Override PartName="/ppt/slides/_rels/slide26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</p:sldIdLst>
  <p:sldSz cx="12192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5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s-DO" sz="4400" spc="-1" strike="noStrike">
                <a:latin typeface="Arial"/>
              </a:rPr>
              <a:t>Pulse para desplazar la diapositiva</a:t>
            </a:r>
            <a:endParaRPr b="0" lang="es-DO" sz="4400" spc="-1" strike="noStrike">
              <a:latin typeface="Arial"/>
            </a:endParaRPr>
          </a:p>
        </p:txBody>
      </p:sp>
      <p:sp>
        <p:nvSpPr>
          <p:cNvPr id="181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s-DO" sz="2000" spc="-1" strike="noStrike">
                <a:latin typeface="Arial"/>
              </a:rPr>
              <a:t>Pulse para editar el formato de las notas</a:t>
            </a:r>
            <a:endParaRPr b="0" lang="es-DO" sz="2000" spc="-1" strike="noStrike">
              <a:latin typeface="Arial"/>
            </a:endParaRPr>
          </a:p>
        </p:txBody>
      </p:sp>
      <p:sp>
        <p:nvSpPr>
          <p:cNvPr id="182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s-DO" sz="1400" spc="-1" strike="noStrike">
                <a:latin typeface="Times New Roman"/>
              </a:rPr>
              <a:t>&lt;cabecera&gt;</a:t>
            </a:r>
            <a:endParaRPr b="0" lang="es-DO" sz="1400" spc="-1" strike="noStrike">
              <a:latin typeface="Times New Roman"/>
            </a:endParaRPr>
          </a:p>
        </p:txBody>
      </p:sp>
      <p:sp>
        <p:nvSpPr>
          <p:cNvPr id="183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es-DO" sz="1400" spc="-1" strike="noStrike">
                <a:latin typeface="Times New Roman"/>
              </a:rPr>
              <a:t>&lt;fecha/hora&gt;</a:t>
            </a:r>
            <a:endParaRPr b="0" lang="es-DO" sz="1400" spc="-1" strike="noStrike">
              <a:latin typeface="Times New Roman"/>
            </a:endParaRPr>
          </a:p>
        </p:txBody>
      </p:sp>
      <p:sp>
        <p:nvSpPr>
          <p:cNvPr id="184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es-DO" sz="1400" spc="-1" strike="noStrike">
                <a:latin typeface="Times New Roman"/>
              </a:rPr>
              <a:t>&lt;pie de página&gt;</a:t>
            </a:r>
            <a:endParaRPr b="0" lang="es-DO" sz="1400" spc="-1" strike="noStrike">
              <a:latin typeface="Times New Roman"/>
            </a:endParaRPr>
          </a:p>
        </p:txBody>
      </p:sp>
      <p:sp>
        <p:nvSpPr>
          <p:cNvPr id="185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FD2C3A55-3216-4A7C-B29C-2E2617BC8033}" type="slidenum">
              <a:rPr b="0" lang="es-DO" sz="1400" spc="-1" strike="noStrike">
                <a:latin typeface="Times New Roman"/>
              </a:rPr>
              <a:t>&lt;número&gt;</a:t>
            </a:fld>
            <a:endParaRPr b="0" lang="es-DO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hyperlink" Target="http://www.elspec-ltd.com/default.asp?V_DOC_ID=1852" TargetMode="External"/><Relationship Id="rId2" Type="http://schemas.openxmlformats.org/officeDocument/2006/relationships/hyperlink" Target="http://www.elspec-ltd.com/default.asp?V_DOC_ID=1887" TargetMode="External"/><Relationship Id="rId3" Type="http://schemas.openxmlformats.org/officeDocument/2006/relationships/hyperlink" Target="http://www.elspec-ltd.com/default.asp?V_DOC_ID=1883" TargetMode="External"/><Relationship Id="rId4" Type="http://schemas.openxmlformats.org/officeDocument/2006/relationships/hyperlink" Target="http://www.elspec-ltd.com/default.asp?V_DOC_ID=1885" TargetMode="External"/><Relationship Id="rId5" Type="http://schemas.openxmlformats.org/officeDocument/2006/relationships/hyperlink" Target="http://www.elspec-ltd.com/default.asp?V_DOC_ID=1884" TargetMode="External"/><Relationship Id="rId6" Type="http://schemas.openxmlformats.org/officeDocument/2006/relationships/hyperlink" Target="http://www.elspec-ltd.com/default.asp?V_DOC_ID=1886" TargetMode="External"/><Relationship Id="rId7" Type="http://schemas.openxmlformats.org/officeDocument/2006/relationships/hyperlink" Target="http://www.elspec-ltd.com/default.asp?V_DOC_ID=1882" TargetMode="External"/><Relationship Id="rId8" Type="http://schemas.openxmlformats.org/officeDocument/2006/relationships/hyperlink" Target="http://www.elspec-ltd.com/default.asp?V_DOC_ID=1888" TargetMode="External"/><Relationship Id="rId9" Type="http://schemas.openxmlformats.org/officeDocument/2006/relationships/hyperlink" Target="http://www.elspec-ltd.com/default.asp?V_DOC_ID=1891" TargetMode="External"/><Relationship Id="rId10" Type="http://schemas.openxmlformats.org/officeDocument/2006/relationships/hyperlink" Target="http://www.elspec-ltd.com/default.asp?V_DOC_ID=1893" TargetMode="External"/><Relationship Id="rId11" Type="http://schemas.openxmlformats.org/officeDocument/2006/relationships/hyperlink" Target="http://www.elspec-ltd.com/default.asp?V_DOC_ID=1878" TargetMode="External"/><Relationship Id="rId12" Type="http://schemas.openxmlformats.org/officeDocument/2006/relationships/hyperlink" Target="http://www.elspec-ltd.com/default.asp?V_DOC_ID=1890" TargetMode="External"/><Relationship Id="rId13" Type="http://schemas.openxmlformats.org/officeDocument/2006/relationships/hyperlink" Target="http://www.elspec-ltd.com/default.asp?V_DOC_ID=1894" TargetMode="External"/><Relationship Id="rId14" Type="http://schemas.openxmlformats.org/officeDocument/2006/relationships/hyperlink" Target="http://www.elspec-ltd.com/default.asp?V_DOC_ID=1892" TargetMode="External"/><Relationship Id="rId15" Type="http://schemas.openxmlformats.org/officeDocument/2006/relationships/hyperlink" Target="http://www.elspec-ltd.com/default.asp?V_DOC_ID=1896" TargetMode="External"/><Relationship Id="rId16" Type="http://schemas.openxmlformats.org/officeDocument/2006/relationships/hyperlink" Target="http://www.elspec-ltd.com/default.asp?V_DOC_ID=1844" TargetMode="External"/><Relationship Id="rId17" Type="http://schemas.openxmlformats.org/officeDocument/2006/relationships/hyperlink" Target="http://www.elspec-ltd.com/default.asp?V_DOC_ID=1895" TargetMode="External"/><Relationship Id="rId18" Type="http://schemas.openxmlformats.org/officeDocument/2006/relationships/slide" Target="../slides/slide12.xml"/><Relationship Id="rId19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CustomShape 1"/>
          <p:cNvSpPr/>
          <p:nvPr/>
        </p:nvSpPr>
        <p:spPr>
          <a:xfrm>
            <a:off x="1440" y="8685360"/>
            <a:ext cx="2967840" cy="45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813E4306-4F29-4D0D-BD64-F1BBD0800CCE}" type="slidenum">
              <a:rPr b="0" lang="es-DO" sz="1200" spc="-1" strike="noStrike">
                <a:solidFill>
                  <a:srgbClr val="000000"/>
                </a:solidFill>
                <a:latin typeface="Arial"/>
              </a:rPr>
              <a:t>&lt;número&gt;</a:t>
            </a:fld>
            <a:endParaRPr b="0" lang="es-DO" sz="1200" spc="-1" strike="noStrike">
              <a:latin typeface="Arial"/>
            </a:endParaRPr>
          </a:p>
        </p:txBody>
      </p:sp>
      <p:sp>
        <p:nvSpPr>
          <p:cNvPr id="303" name="PlaceHolder 2"/>
          <p:cNvSpPr>
            <a:spLocks noGrp="1"/>
          </p:cNvSpPr>
          <p:nvPr>
            <p:ph type="sldImg"/>
          </p:nvPr>
        </p:nvSpPr>
        <p:spPr>
          <a:xfrm>
            <a:off x="71280" y="746280"/>
            <a:ext cx="6652440" cy="3741120"/>
          </a:xfrm>
          <a:prstGeom prst="rect">
            <a:avLst/>
          </a:prstGeom>
        </p:spPr>
      </p:sp>
      <p:sp>
        <p:nvSpPr>
          <p:cNvPr id="304" name="PlaceHolder 3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2440" cy="35964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216000" indent="-216000">
              <a:lnSpc>
                <a:spcPct val="100000"/>
              </a:lnSpc>
              <a:tabLst>
                <a:tab algn="l" pos="0"/>
              </a:tabLst>
            </a:pPr>
            <a:r>
              <a:rPr b="1" lang="en-US" sz="2000" spc="-1" strike="noStrike">
                <a:solidFill>
                  <a:srgbClr val="000000"/>
                </a:solidFill>
                <a:latin typeface="Arial"/>
              </a:rPr>
              <a:t>Suitability and Flexibility</a:t>
            </a:r>
            <a:endParaRPr b="0" lang="es-DO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All Elspec implementations address suitability and flexibility to customer requirements. By concentrating on the unique system trends presented by each electrical network, Elspec solutions are specifically designed with built-in flexibility to enable system growth and transparent interface with existing network elements. The company's power quality measurement and analysis systems represent unprecedented 4th-generation technology design. Elspec's power quality solutions reflect solid commitment to optimizing network efficiency and managing energy costs</a:t>
            </a:r>
            <a:endParaRPr b="0" lang="es-DO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tabLst>
                <a:tab algn="l" pos="0"/>
              </a:tabLst>
            </a:pPr>
            <a:endParaRPr b="0" lang="es-DO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tabLst>
                <a:tab algn="l" pos="0"/>
              </a:tabLst>
            </a:pPr>
            <a:r>
              <a:rPr b="1" lang="en-US" sz="2000" spc="-1" strike="noStrike">
                <a:solidFill>
                  <a:srgbClr val="000000"/>
                </a:solidFill>
                <a:latin typeface="Arial"/>
              </a:rPr>
              <a:t>Industrial: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2000" spc="-1" strike="noStrike" u="sng">
                <a:solidFill>
                  <a:srgbClr val="000000"/>
                </a:solidFill>
                <a:uFillTx/>
                <a:latin typeface="Arial"/>
                <a:hlinkClick r:id="rId1"/>
              </a:rPr>
              <a:t>automotive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, </a:t>
            </a:r>
            <a:r>
              <a:rPr b="0" lang="en-US" sz="2000" spc="-1" strike="noStrike" u="sng">
                <a:solidFill>
                  <a:srgbClr val="000000"/>
                </a:solidFill>
                <a:uFillTx/>
                <a:latin typeface="Arial"/>
                <a:hlinkClick r:id="rId2"/>
              </a:rPr>
              <a:t>motor start-up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, </a:t>
            </a:r>
            <a:r>
              <a:rPr b="0" lang="en-US" sz="2000" spc="-1" strike="noStrike" u="sng">
                <a:solidFill>
                  <a:srgbClr val="000000"/>
                </a:solidFill>
                <a:uFillTx/>
                <a:latin typeface="Arial"/>
                <a:hlinkClick r:id="rId3"/>
              </a:rPr>
              <a:t>plastic injection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, </a:t>
            </a:r>
            <a:r>
              <a:rPr b="0" lang="en-US" sz="2000" spc="-1" strike="noStrike" u="sng">
                <a:solidFill>
                  <a:srgbClr val="000000"/>
                </a:solidFill>
                <a:uFillTx/>
                <a:latin typeface="Arial"/>
                <a:hlinkClick r:id="rId4"/>
              </a:rPr>
              <a:t>harbor cranes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, </a:t>
            </a:r>
            <a:r>
              <a:rPr b="0" lang="en-US" sz="2000" spc="-1" strike="noStrike" u="sng">
                <a:solidFill>
                  <a:srgbClr val="000000"/>
                </a:solidFill>
                <a:uFillTx/>
                <a:latin typeface="Arial"/>
                <a:hlinkClick r:id="rId5"/>
              </a:rPr>
              <a:t>railways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, </a:t>
            </a:r>
            <a:r>
              <a:rPr b="0" lang="en-US" sz="2000" spc="-1" strike="noStrike" u="sng">
                <a:solidFill>
                  <a:srgbClr val="000000"/>
                </a:solidFill>
                <a:uFillTx/>
                <a:latin typeface="Arial"/>
                <a:hlinkClick r:id="rId6"/>
              </a:rPr>
              <a:t>harmonics filters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, </a:t>
            </a:r>
            <a:r>
              <a:rPr b="0" lang="en-US" sz="2000" spc="-1" strike="noStrike" u="sng">
                <a:solidFill>
                  <a:srgbClr val="000000"/>
                </a:solidFill>
                <a:uFillTx/>
                <a:latin typeface="Arial"/>
                <a:hlinkClick r:id="rId7"/>
              </a:rPr>
              <a:t>metals and steel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, </a:t>
            </a:r>
            <a:r>
              <a:rPr b="0" lang="en-US" sz="2000" spc="-1" strike="noStrike" u="sng">
                <a:solidFill>
                  <a:srgbClr val="000000"/>
                </a:solidFill>
                <a:uFillTx/>
                <a:latin typeface="Arial"/>
                <a:hlinkClick r:id="rId8"/>
              </a:rPr>
              <a:t>generators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 </a:t>
            </a:r>
            <a:endParaRPr b="0" lang="es-DO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tabLst>
                <a:tab algn="l" pos="0"/>
              </a:tabLst>
            </a:pPr>
            <a:r>
              <a:rPr b="1" lang="en-US" sz="2000" spc="-1" strike="noStrike">
                <a:solidFill>
                  <a:srgbClr val="000000"/>
                </a:solidFill>
                <a:latin typeface="Arial"/>
              </a:rPr>
              <a:t>Commercial: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2000" spc="-1" strike="noStrike" u="sng">
                <a:solidFill>
                  <a:srgbClr val="000000"/>
                </a:solidFill>
                <a:uFillTx/>
                <a:latin typeface="Arial"/>
                <a:hlinkClick r:id="rId9"/>
              </a:rPr>
              <a:t>data and medical centers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, </a:t>
            </a:r>
            <a:r>
              <a:rPr b="0" lang="en-US" sz="2000" spc="-1" strike="noStrike" u="sng">
                <a:solidFill>
                  <a:srgbClr val="000000"/>
                </a:solidFill>
                <a:uFillTx/>
                <a:latin typeface="Arial"/>
                <a:hlinkClick r:id="rId10"/>
              </a:rPr>
              <a:t>harmonics filters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, </a:t>
            </a:r>
            <a:r>
              <a:rPr b="0" lang="en-US" sz="2000" spc="-1" strike="noStrike" u="sng">
                <a:solidFill>
                  <a:srgbClr val="000000"/>
                </a:solidFill>
                <a:uFillTx/>
                <a:latin typeface="Arial"/>
                <a:hlinkClick r:id="rId11"/>
              </a:rPr>
              <a:t>high rise/office buildings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, </a:t>
            </a:r>
            <a:r>
              <a:rPr b="0" lang="en-US" sz="2000" spc="-1" strike="noStrike" u="sng">
                <a:solidFill>
                  <a:srgbClr val="000000"/>
                </a:solidFill>
                <a:uFillTx/>
                <a:latin typeface="Arial"/>
                <a:hlinkClick r:id="rId12"/>
              </a:rPr>
              <a:t>educational institutions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, </a:t>
            </a:r>
            <a:r>
              <a:rPr b="0" lang="en-US" sz="2000" spc="-1" strike="noStrike" u="sng">
                <a:solidFill>
                  <a:srgbClr val="000000"/>
                </a:solidFill>
                <a:uFillTx/>
                <a:latin typeface="Arial"/>
                <a:hlinkClick r:id="rId13"/>
              </a:rPr>
              <a:t>generators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, </a:t>
            </a:r>
            <a:r>
              <a:rPr b="0" lang="en-US" sz="2000" spc="-1" strike="noStrike" u="sng">
                <a:solidFill>
                  <a:srgbClr val="000000"/>
                </a:solidFill>
                <a:uFillTx/>
                <a:latin typeface="Arial"/>
                <a:hlinkClick r:id="rId14"/>
              </a:rPr>
              <a:t>recreational facilities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 </a:t>
            </a:r>
            <a:endParaRPr b="0" lang="es-DO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tabLst>
                <a:tab algn="l" pos="0"/>
              </a:tabLst>
            </a:pPr>
            <a:r>
              <a:rPr b="1" lang="en-US" sz="2000" spc="-1" strike="noStrike">
                <a:solidFill>
                  <a:srgbClr val="000000"/>
                </a:solidFill>
                <a:latin typeface="Arial"/>
              </a:rPr>
              <a:t>Utility: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2000" spc="-1" strike="noStrike" u="sng">
                <a:solidFill>
                  <a:srgbClr val="000000"/>
                </a:solidFill>
                <a:uFillTx/>
                <a:latin typeface="Arial"/>
                <a:hlinkClick r:id="rId15"/>
              </a:rPr>
              <a:t>induction energy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, </a:t>
            </a:r>
            <a:r>
              <a:rPr b="0" lang="en-US" sz="2000" spc="-1" strike="noStrike" u="sng">
                <a:solidFill>
                  <a:srgbClr val="000000"/>
                </a:solidFill>
                <a:uFillTx/>
                <a:latin typeface="Arial"/>
                <a:hlinkClick r:id="rId16"/>
              </a:rPr>
              <a:t>local power generation (CHP/Co-Gen)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, </a:t>
            </a:r>
            <a:r>
              <a:rPr b="0" lang="en-US" sz="2000" spc="-1" strike="noStrike" u="sng">
                <a:solidFill>
                  <a:srgbClr val="000000"/>
                </a:solidFill>
                <a:uFillTx/>
                <a:latin typeface="Arial"/>
                <a:hlinkClick r:id="rId17"/>
              </a:rPr>
              <a:t>water and waste-water treatment facilities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. </a:t>
            </a:r>
            <a:endParaRPr b="0" lang="es-DO" sz="2000" spc="-1" strike="noStrike">
              <a:latin typeface="Arial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2440" cy="3082320"/>
          </a:xfrm>
          <a:prstGeom prst="rect">
            <a:avLst/>
          </a:prstGeom>
        </p:spPr>
      </p:sp>
      <p:sp>
        <p:nvSpPr>
          <p:cNvPr id="30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2440" cy="35964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s-DO" sz="2000" spc="-1" strike="noStrike">
              <a:latin typeface="Arial"/>
            </a:endParaRPr>
          </a:p>
        </p:txBody>
      </p:sp>
      <p:sp>
        <p:nvSpPr>
          <p:cNvPr id="307" name="CustomShape 3"/>
          <p:cNvSpPr/>
          <p:nvPr/>
        </p:nvSpPr>
        <p:spPr>
          <a:xfrm>
            <a:off x="1440" y="8685360"/>
            <a:ext cx="2967840" cy="45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E96C7832-EF4A-4A8A-8FB1-19156F38BDB7}" type="slidenum">
              <a:rPr b="0" lang="es-DO" sz="1200" spc="-1" strike="noStrike">
                <a:solidFill>
                  <a:srgbClr val="000000"/>
                </a:solidFill>
                <a:latin typeface="Times New Roman"/>
              </a:rPr>
              <a:t>&lt;número&gt;</a:t>
            </a:fld>
            <a:endParaRPr b="0" lang="es-DO" sz="1200" spc="-1" strike="noStrike">
              <a:latin typeface="Arial"/>
            </a:endParaRPr>
          </a:p>
        </p:txBody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2440" cy="3082320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2440" cy="35964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s-DO" sz="2000" spc="-1" strike="noStrike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1440" y="8685360"/>
            <a:ext cx="2967840" cy="45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DC4E3482-B20B-445E-9A0A-38CA365E5B3B}" type="slidenum">
              <a:rPr b="0" lang="en-US" sz="1200" spc="-1" strike="noStrike">
                <a:solidFill>
                  <a:srgbClr val="000000"/>
                </a:solidFill>
                <a:latin typeface="Times New Roman"/>
              </a:rPr>
              <a:t>&lt;número&gt;</a:t>
            </a:fld>
            <a:endParaRPr b="0" lang="es-DO" sz="1200" spc="-1" strike="noStrike">
              <a:latin typeface="Arial"/>
            </a:endParaRPr>
          </a:p>
        </p:txBody>
      </p:sp>
    </p:spTree>
  </p:cSld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PlaceHolder 1"/>
          <p:cNvSpPr>
            <a:spLocks noGrp="1"/>
          </p:cNvSpPr>
          <p:nvPr>
            <p:ph type="sldImg"/>
          </p:nvPr>
        </p:nvSpPr>
        <p:spPr>
          <a:xfrm>
            <a:off x="71280" y="747720"/>
            <a:ext cx="6652440" cy="3741120"/>
          </a:xfrm>
          <a:prstGeom prst="rect">
            <a:avLst/>
          </a:prstGeom>
        </p:spPr>
      </p:sp>
      <p:sp>
        <p:nvSpPr>
          <p:cNvPr id="31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2440" cy="35964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s-DO" sz="2000" spc="-1" strike="noStrike">
              <a:latin typeface="Arial"/>
            </a:endParaRPr>
          </a:p>
        </p:txBody>
      </p:sp>
      <p:sp>
        <p:nvSpPr>
          <p:cNvPr id="313" name="CustomShape 3"/>
          <p:cNvSpPr/>
          <p:nvPr/>
        </p:nvSpPr>
        <p:spPr>
          <a:xfrm>
            <a:off x="1440" y="8685360"/>
            <a:ext cx="2967840" cy="45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843A45BA-30C7-4E92-88B9-D2608E8D7B46}" type="slidenum">
              <a:rPr b="0" lang="es-DO" sz="1200" spc="-1" strike="noStrike">
                <a:solidFill>
                  <a:srgbClr val="000000"/>
                </a:solidFill>
                <a:latin typeface="Arial"/>
              </a:rPr>
              <a:t>&lt;número&gt;</a:t>
            </a:fld>
            <a:endParaRPr b="0" lang="es-DO" sz="1200" spc="-1" strike="noStrike">
              <a:latin typeface="Arial"/>
            </a:endParaRPr>
          </a:p>
        </p:txBody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CustomShape 1"/>
          <p:cNvSpPr/>
          <p:nvPr/>
        </p:nvSpPr>
        <p:spPr>
          <a:xfrm>
            <a:off x="1440" y="8685360"/>
            <a:ext cx="2967840" cy="45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4E465C84-A3CF-4CF6-9A71-4F6E37E6DEE7}" type="slidenum">
              <a:rPr b="0" lang="es-DO" sz="1200" spc="-1" strike="noStrike">
                <a:solidFill>
                  <a:srgbClr val="000000"/>
                </a:solidFill>
                <a:latin typeface="Arial"/>
              </a:rPr>
              <a:t>&lt;número&gt;</a:t>
            </a:fld>
            <a:endParaRPr b="0" lang="es-DO" sz="1200" spc="-1" strike="noStrike">
              <a:latin typeface="Arial"/>
            </a:endParaRPr>
          </a:p>
        </p:txBody>
      </p:sp>
      <p:sp>
        <p:nvSpPr>
          <p:cNvPr id="315" name="PlaceHolder 2"/>
          <p:cNvSpPr>
            <a:spLocks noGrp="1"/>
          </p:cNvSpPr>
          <p:nvPr>
            <p:ph type="sldImg"/>
          </p:nvPr>
        </p:nvSpPr>
        <p:spPr>
          <a:xfrm>
            <a:off x="73080" y="747720"/>
            <a:ext cx="6653880" cy="3742560"/>
          </a:xfrm>
          <a:prstGeom prst="rect">
            <a:avLst/>
          </a:prstGeom>
        </p:spPr>
      </p:sp>
      <p:sp>
        <p:nvSpPr>
          <p:cNvPr id="316" name="PlaceHolder 3"/>
          <p:cNvSpPr>
            <a:spLocks noGrp="1"/>
          </p:cNvSpPr>
          <p:nvPr>
            <p:ph type="body"/>
          </p:nvPr>
        </p:nvSpPr>
        <p:spPr>
          <a:xfrm>
            <a:off x="907920" y="4741920"/>
            <a:ext cx="4977720" cy="4487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s-DO" sz="2000" spc="-1" strike="noStrike">
              <a:latin typeface="Arial"/>
            </a:endParaRPr>
          </a:p>
        </p:txBody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CustomShape 1"/>
          <p:cNvSpPr/>
          <p:nvPr/>
        </p:nvSpPr>
        <p:spPr>
          <a:xfrm>
            <a:off x="1440" y="8685360"/>
            <a:ext cx="2967840" cy="45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0E212D7B-88DE-4C07-8302-C87BCAF2D641}" type="slidenum">
              <a:rPr b="0" lang="es-DO" sz="1200" spc="-1" strike="noStrike">
                <a:solidFill>
                  <a:srgbClr val="000000"/>
                </a:solidFill>
                <a:latin typeface="Arial"/>
              </a:rPr>
              <a:t>&lt;número&gt;</a:t>
            </a:fld>
            <a:endParaRPr b="0" lang="es-DO" sz="1200" spc="-1" strike="noStrike">
              <a:latin typeface="Arial"/>
            </a:endParaRPr>
          </a:p>
        </p:txBody>
      </p:sp>
      <p:sp>
        <p:nvSpPr>
          <p:cNvPr id="318" name="PlaceHolder 2"/>
          <p:cNvSpPr>
            <a:spLocks noGrp="1"/>
          </p:cNvSpPr>
          <p:nvPr>
            <p:ph type="sldImg"/>
          </p:nvPr>
        </p:nvSpPr>
        <p:spPr>
          <a:xfrm>
            <a:off x="76320" y="749160"/>
            <a:ext cx="6651000" cy="3741120"/>
          </a:xfrm>
          <a:prstGeom prst="rect">
            <a:avLst/>
          </a:prstGeom>
        </p:spPr>
      </p:sp>
      <p:sp>
        <p:nvSpPr>
          <p:cNvPr id="319" name="PlaceHolder 3"/>
          <p:cNvSpPr>
            <a:spLocks noGrp="1"/>
          </p:cNvSpPr>
          <p:nvPr>
            <p:ph type="body"/>
          </p:nvPr>
        </p:nvSpPr>
        <p:spPr>
          <a:xfrm>
            <a:off x="907920" y="4741920"/>
            <a:ext cx="4977720" cy="4487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s-DO" sz="20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DO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DO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DO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DO" sz="4400" spc="-1" strike="noStrike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DO" sz="3200" spc="-1" strike="noStrike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DO" sz="3200" spc="-1" strike="noStrike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DO" sz="3200" spc="-1" strike="noStrike"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DO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DO" sz="4400" spc="-1" strike="noStrike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DO" sz="3200" spc="-1" strike="noStrike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DO" sz="3200" spc="-1" strike="noStrike"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DO" sz="3200" spc="-1" strike="noStrike"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DO" sz="3200" spc="-1" strike="noStrike"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DO" sz="3200" spc="-1" strike="noStrike"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DO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DO" sz="4400" spc="-1" strike="noStrike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DO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DO" sz="4400" spc="-1" strike="noStrike"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DO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DO" sz="4400" spc="-1" strike="noStrike"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DO" sz="3200" spc="-1" strike="noStrike"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DO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DO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DO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DO" sz="4400" spc="-1" strike="noStrike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DO" sz="3200" spc="-1" strike="noStrike"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DO" sz="3200" spc="-1" strike="noStrike"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DO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DO" sz="4400" spc="-1" strike="noStrike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DO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DO" sz="4400" spc="-1" strike="noStrike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DO" sz="3200" spc="-1" strike="noStrike"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DO" sz="3200" spc="-1" strike="noStrike"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DO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DO" sz="4400" spc="-1" strike="noStrike"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DO" sz="3200" spc="-1" strike="noStrike"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DO" sz="3200" spc="-1" strike="noStrike">
              <a:latin typeface="Arial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DO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DO" sz="4400" spc="-1" strike="noStrike"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DO" sz="3200" spc="-1" strike="noStrike"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DO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DO" sz="4400" spc="-1" strike="noStrike"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DO" sz="3200" spc="-1" strike="noStrike">
              <a:latin typeface="Arial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DO" sz="3200" spc="-1" strike="noStrike">
              <a:latin typeface="Arial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DO" sz="3200" spc="-1" strike="noStrike">
              <a:latin typeface="Arial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DO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DO" sz="4400" spc="-1" strike="noStrike"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DO" sz="3200" spc="-1" strike="noStrike">
              <a:latin typeface="Arial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DO" sz="3200" spc="-1" strike="noStrike">
              <a:latin typeface="Arial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DO" sz="3200" spc="-1" strike="noStrike">
              <a:latin typeface="Arial"/>
            </a:endParaRPr>
          </a:p>
        </p:txBody>
      </p:sp>
      <p:sp>
        <p:nvSpPr>
          <p:cNvPr id="8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DO" sz="3200" spc="-1" strike="noStrike">
              <a:latin typeface="Arial"/>
            </a:endParaRPr>
          </a:p>
        </p:txBody>
      </p:sp>
      <p:sp>
        <p:nvSpPr>
          <p:cNvPr id="8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DO" sz="3200" spc="-1" strike="noStrike">
              <a:latin typeface="Arial"/>
            </a:endParaRPr>
          </a:p>
        </p:txBody>
      </p:sp>
      <p:sp>
        <p:nvSpPr>
          <p:cNvPr id="8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DO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DO" sz="4400" spc="-1" strike="noStrike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DO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DO" sz="4400" spc="-1" strike="noStrike"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DO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DO" sz="4400" spc="-1" strike="noStrike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DO" sz="3200" spc="-1" strike="noStrike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DO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DO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DO" sz="4400" spc="-1" strike="noStrike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DO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DO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DO" sz="4400" spc="-1" strike="noStrike"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DO" sz="3200" spc="-1" strike="noStrike"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DO" sz="3200" spc="-1" strike="noStrike">
              <a:latin typeface="Arial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DO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DO" sz="4400" spc="-1" strike="noStrike"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DO" sz="3200" spc="-1" strike="noStrike"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DO" sz="3200" spc="-1" strike="noStrike">
              <a:latin typeface="Arial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DO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DO" sz="4400" spc="-1" strike="noStrike"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DO" sz="3200" spc="-1" strike="noStrike"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DO" sz="3200" spc="-1" strike="noStrike">
              <a:latin typeface="Arial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DO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DO" sz="4400" spc="-1" strike="noStrike"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DO" sz="3200" spc="-1" strike="noStrike"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DO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DO" sz="4400" spc="-1" strike="noStrike"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DO" sz="3200" spc="-1" strike="noStrike">
              <a:latin typeface="Arial"/>
            </a:endParaRPr>
          </a:p>
        </p:txBody>
      </p:sp>
      <p:sp>
        <p:nvSpPr>
          <p:cNvPr id="1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DO" sz="3200" spc="-1" strike="noStrike">
              <a:latin typeface="Arial"/>
            </a:endParaRPr>
          </a:p>
        </p:txBody>
      </p:sp>
      <p:sp>
        <p:nvSpPr>
          <p:cNvPr id="1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DO" sz="3200" spc="-1" strike="noStrike">
              <a:latin typeface="Arial"/>
            </a:endParaRPr>
          </a:p>
        </p:txBody>
      </p:sp>
      <p:sp>
        <p:nvSpPr>
          <p:cNvPr id="123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DO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DO" sz="4400" spc="-1" strike="noStrike">
              <a:latin typeface="Arial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DO" sz="3200" spc="-1" strike="noStrike">
              <a:latin typeface="Arial"/>
            </a:endParaRPr>
          </a:p>
        </p:txBody>
      </p:sp>
      <p:sp>
        <p:nvSpPr>
          <p:cNvPr id="126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DO" sz="3200" spc="-1" strike="noStrike">
              <a:latin typeface="Arial"/>
            </a:endParaRPr>
          </a:p>
        </p:txBody>
      </p:sp>
      <p:sp>
        <p:nvSpPr>
          <p:cNvPr id="127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DO" sz="3200" spc="-1" strike="noStrike">
              <a:latin typeface="Arial"/>
            </a:endParaRPr>
          </a:p>
        </p:txBody>
      </p:sp>
      <p:sp>
        <p:nvSpPr>
          <p:cNvPr id="128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DO" sz="3200" spc="-1" strike="noStrike">
              <a:latin typeface="Arial"/>
            </a:endParaRPr>
          </a:p>
        </p:txBody>
      </p:sp>
      <p:sp>
        <p:nvSpPr>
          <p:cNvPr id="129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DO" sz="3200" spc="-1" strike="noStrike">
              <a:latin typeface="Arial"/>
            </a:endParaRPr>
          </a:p>
        </p:txBody>
      </p:sp>
      <p:sp>
        <p:nvSpPr>
          <p:cNvPr id="130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DO" sz="3200" spc="-1" strike="noStrike"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DO" sz="4400" spc="-1" strike="noStrike">
              <a:latin typeface="Arial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DO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DO" sz="4400" spc="-1" strike="noStrike"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DO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DO" sz="4400" spc="-1" strike="noStrike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DO" sz="3200" spc="-1" strike="noStrike"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DO" sz="3200" spc="-1" strike="noStrike"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DO" sz="4400" spc="-1" strike="noStrike">
              <a:latin typeface="Arial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DO" sz="3200" spc="-1" strike="noStrike">
              <a:latin typeface="Arial"/>
            </a:endParaRPr>
          </a:p>
        </p:txBody>
      </p:sp>
      <p:sp>
        <p:nvSpPr>
          <p:cNvPr id="15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DO" sz="3200" spc="-1" strike="noStrike"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DO" sz="4400" spc="-1" strike="noStrike"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DO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DO" sz="4400" spc="-1" strike="noStrike">
              <a:latin typeface="Arial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DO" sz="3200" spc="-1" strike="noStrike">
              <a:latin typeface="Arial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DO" sz="3200" spc="-1" strike="noStrike">
              <a:latin typeface="Arial"/>
            </a:endParaRPr>
          </a:p>
        </p:txBody>
      </p:sp>
      <p:sp>
        <p:nvSpPr>
          <p:cNvPr id="15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DO" sz="3200" spc="-1" strike="noStrike"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DO" sz="4400" spc="-1" strike="noStrike">
              <a:latin typeface="Arial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DO" sz="3200" spc="-1" strike="noStrike">
              <a:latin typeface="Arial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DO" sz="3200" spc="-1" strike="noStrike">
              <a:latin typeface="Arial"/>
            </a:endParaRPr>
          </a:p>
        </p:txBody>
      </p:sp>
      <p:sp>
        <p:nvSpPr>
          <p:cNvPr id="160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DO" sz="3200" spc="-1" strike="noStrike"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DO" sz="4400" spc="-1" strike="noStrike">
              <a:latin typeface="Arial"/>
            </a:endParaRPr>
          </a:p>
        </p:txBody>
      </p:sp>
      <p:sp>
        <p:nvSpPr>
          <p:cNvPr id="1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DO" sz="3200" spc="-1" strike="noStrike">
              <a:latin typeface="Arial"/>
            </a:endParaRPr>
          </a:p>
        </p:txBody>
      </p:sp>
      <p:sp>
        <p:nvSpPr>
          <p:cNvPr id="16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DO" sz="3200" spc="-1" strike="noStrike">
              <a:latin typeface="Arial"/>
            </a:endParaRPr>
          </a:p>
        </p:txBody>
      </p:sp>
      <p:sp>
        <p:nvSpPr>
          <p:cNvPr id="16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DO" sz="3200" spc="-1" strike="noStrike"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DO" sz="4400" spc="-1" strike="noStrike">
              <a:latin typeface="Arial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DO" sz="3200" spc="-1" strike="noStrike">
              <a:latin typeface="Arial"/>
            </a:endParaRPr>
          </a:p>
        </p:txBody>
      </p:sp>
      <p:sp>
        <p:nvSpPr>
          <p:cNvPr id="167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DO" sz="3200" spc="-1" strike="noStrike"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DO" sz="4400" spc="-1" strike="noStrike">
              <a:latin typeface="Arial"/>
            </a:endParaRPr>
          </a:p>
        </p:txBody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DO" sz="3200" spc="-1" strike="noStrike">
              <a:latin typeface="Arial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DO" sz="3200" spc="-1" strike="noStrike">
              <a:latin typeface="Arial"/>
            </a:endParaRPr>
          </a:p>
        </p:txBody>
      </p:sp>
      <p:sp>
        <p:nvSpPr>
          <p:cNvPr id="17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DO" sz="3200" spc="-1" strike="noStrike">
              <a:latin typeface="Arial"/>
            </a:endParaRPr>
          </a:p>
        </p:txBody>
      </p:sp>
      <p:sp>
        <p:nvSpPr>
          <p:cNvPr id="172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DO" sz="3200" spc="-1" strike="noStrike"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DO" sz="4400" spc="-1" strike="noStrike">
              <a:latin typeface="Arial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DO" sz="3200" spc="-1" strike="noStrike">
              <a:latin typeface="Arial"/>
            </a:endParaRPr>
          </a:p>
        </p:txBody>
      </p:sp>
      <p:sp>
        <p:nvSpPr>
          <p:cNvPr id="175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DO" sz="3200" spc="-1" strike="noStrike">
              <a:latin typeface="Arial"/>
            </a:endParaRPr>
          </a:p>
        </p:txBody>
      </p:sp>
      <p:sp>
        <p:nvSpPr>
          <p:cNvPr id="176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DO" sz="3200" spc="-1" strike="noStrike">
              <a:latin typeface="Arial"/>
            </a:endParaRPr>
          </a:p>
        </p:txBody>
      </p:sp>
      <p:sp>
        <p:nvSpPr>
          <p:cNvPr id="177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DO" sz="3200" spc="-1" strike="noStrike">
              <a:latin typeface="Arial"/>
            </a:endParaRPr>
          </a:p>
        </p:txBody>
      </p:sp>
      <p:sp>
        <p:nvSpPr>
          <p:cNvPr id="178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DO" sz="3200" spc="-1" strike="noStrike">
              <a:latin typeface="Arial"/>
            </a:endParaRPr>
          </a:p>
        </p:txBody>
      </p:sp>
      <p:sp>
        <p:nvSpPr>
          <p:cNvPr id="179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DO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DO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DO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DO" sz="4400" spc="-1" strike="noStrike"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DO" sz="3200" spc="-1" strike="noStrike"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DO" sz="3200" spc="-1" strike="noStrike"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DO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DO" sz="4400" spc="-1" strike="noStrike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DO" sz="3200" spc="-1" strike="noStrike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DO" sz="3200" spc="-1" strike="noStrike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DO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DO" sz="4400" spc="-1" strike="noStrike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DO" sz="3200" spc="-1" strike="noStrike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DO" sz="3200" spc="-1" strike="noStrike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DO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Relationship Id="rId9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6.png"/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8.xml"/><Relationship Id="rId9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8951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/>
          <p:cNvSpPr/>
          <p:nvPr/>
        </p:nvSpPr>
        <p:spPr>
          <a:xfrm>
            <a:off x="0" y="981000"/>
            <a:ext cx="12194280" cy="31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cap="rnd" w="3175">
            <a:solidFill>
              <a:srgbClr val="f8951d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1" name="Picture 12" descr=""/>
          <p:cNvPicPr/>
          <p:nvPr/>
        </p:nvPicPr>
        <p:blipFill>
          <a:blip r:embed="rId2"/>
          <a:stretch/>
        </p:blipFill>
        <p:spPr>
          <a:xfrm>
            <a:off x="581040" y="266760"/>
            <a:ext cx="1489320" cy="710280"/>
          </a:xfrm>
          <a:prstGeom prst="rect">
            <a:avLst/>
          </a:prstGeom>
          <a:ln w="0">
            <a:noFill/>
          </a:ln>
        </p:spPr>
      </p:pic>
      <p:sp>
        <p:nvSpPr>
          <p:cNvPr id="2" name="CustomShape 2"/>
          <p:cNvSpPr/>
          <p:nvPr/>
        </p:nvSpPr>
        <p:spPr>
          <a:xfrm>
            <a:off x="0" y="0"/>
            <a:ext cx="4007880" cy="68137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60" dir="5400000" dist="25560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" name="PlaceHolder 3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s-DO" sz="4400" spc="-1" strike="noStrike">
                <a:latin typeface="Arial"/>
              </a:rPr>
              <a:t>Pulse para editar el formato del texto de título</a:t>
            </a:r>
            <a:endParaRPr b="0" lang="es-DO" sz="4400" spc="-1" strike="noStrike">
              <a:latin typeface="Arial"/>
            </a:endParaRPr>
          </a:p>
        </p:txBody>
      </p:sp>
      <p:sp>
        <p:nvSpPr>
          <p:cNvPr id="4" name="PlaceHolder 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DO" sz="3200" spc="-1" strike="noStrike">
                <a:latin typeface="Arial"/>
              </a:rPr>
              <a:t>Pulse para editar el formato de texto del esquema</a:t>
            </a:r>
            <a:endParaRPr b="0" lang="es-DO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DO" sz="2800" spc="-1" strike="noStrike">
                <a:latin typeface="Arial"/>
              </a:rPr>
              <a:t>Segundo nivel del esquema</a:t>
            </a:r>
            <a:endParaRPr b="0" lang="es-DO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DO" sz="2400" spc="-1" strike="noStrike">
                <a:latin typeface="Arial"/>
              </a:rPr>
              <a:t>Tercer nivel del esquema</a:t>
            </a:r>
            <a:endParaRPr b="0" lang="es-DO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DO" sz="2000" spc="-1" strike="noStrike">
                <a:latin typeface="Arial"/>
              </a:rPr>
              <a:t>Cuarto nivel del esquema</a:t>
            </a:r>
            <a:endParaRPr b="0" lang="es-DO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DO" sz="2000" spc="-1" strike="noStrike">
                <a:latin typeface="Arial"/>
              </a:rPr>
              <a:t>Quinto nivel del esquema</a:t>
            </a:r>
            <a:endParaRPr b="0" lang="es-DO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DO" sz="2000" spc="-1" strike="noStrike">
                <a:latin typeface="Arial"/>
              </a:rPr>
              <a:t>Sexto nivel del esquema</a:t>
            </a:r>
            <a:endParaRPr b="0" lang="es-DO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DO" sz="2000" spc="-1" strike="noStrike">
                <a:latin typeface="Arial"/>
              </a:rPr>
              <a:t>Séptimo nivel del esquema</a:t>
            </a:r>
            <a:endParaRPr b="0" lang="es-DO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ustomShape 1"/>
          <p:cNvSpPr/>
          <p:nvPr/>
        </p:nvSpPr>
        <p:spPr>
          <a:xfrm flipV="1">
            <a:off x="0" y="950760"/>
            <a:ext cx="12194280" cy="18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2225">
            <a:solidFill>
              <a:srgbClr val="ff9f22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42" name="Picture 8" descr=""/>
          <p:cNvPicPr/>
          <p:nvPr/>
        </p:nvPicPr>
        <p:blipFill>
          <a:blip r:embed="rId2"/>
          <a:stretch/>
        </p:blipFill>
        <p:spPr>
          <a:xfrm>
            <a:off x="438480" y="155880"/>
            <a:ext cx="1326240" cy="631800"/>
          </a:xfrm>
          <a:prstGeom prst="rect">
            <a:avLst/>
          </a:prstGeom>
          <a:ln w="0">
            <a:noFill/>
          </a:ln>
        </p:spPr>
      </p:pic>
      <p:pic>
        <p:nvPicPr>
          <p:cNvPr id="43" name="Picture 9" descr=""/>
          <p:cNvPicPr/>
          <p:nvPr/>
        </p:nvPicPr>
        <p:blipFill>
          <a:blip r:embed="rId3"/>
          <a:stretch/>
        </p:blipFill>
        <p:spPr>
          <a:xfrm>
            <a:off x="10269360" y="174600"/>
            <a:ext cx="1537920" cy="594360"/>
          </a:xfrm>
          <a:prstGeom prst="rect">
            <a:avLst/>
          </a:prstGeom>
          <a:ln w="0">
            <a:noFill/>
          </a:ln>
        </p:spPr>
      </p:pic>
      <p:grpSp>
        <p:nvGrpSpPr>
          <p:cNvPr id="44" name="Group 2"/>
          <p:cNvGrpSpPr/>
          <p:nvPr/>
        </p:nvGrpSpPr>
        <p:grpSpPr>
          <a:xfrm>
            <a:off x="438480" y="1750680"/>
            <a:ext cx="11329920" cy="1022760"/>
            <a:chOff x="438480" y="1750680"/>
            <a:chExt cx="11329920" cy="1022760"/>
          </a:xfrm>
        </p:grpSpPr>
        <p:sp>
          <p:nvSpPr>
            <p:cNvPr id="45" name="CustomShape 3"/>
            <p:cNvSpPr/>
            <p:nvPr/>
          </p:nvSpPr>
          <p:spPr>
            <a:xfrm>
              <a:off x="438480" y="1750680"/>
              <a:ext cx="11329920" cy="252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2225">
              <a:solidFill>
                <a:srgbClr val="1b4869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6" name="CustomShape 4"/>
            <p:cNvSpPr/>
            <p:nvPr/>
          </p:nvSpPr>
          <p:spPr>
            <a:xfrm>
              <a:off x="438480" y="1750680"/>
              <a:ext cx="2520" cy="10227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2225">
              <a:solidFill>
                <a:srgbClr val="1b4869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47" name="CustomShape 5"/>
          <p:cNvSpPr/>
          <p:nvPr/>
        </p:nvSpPr>
        <p:spPr>
          <a:xfrm rot="10800000">
            <a:off x="8194680" y="4082400"/>
            <a:ext cx="3616200" cy="2450160"/>
          </a:xfrm>
          <a:prstGeom prst="halfFrame">
            <a:avLst>
              <a:gd name="adj1" fmla="val 0"/>
              <a:gd name="adj2" fmla="val 0"/>
            </a:avLst>
          </a:prstGeom>
          <a:noFill/>
          <a:ln w="22225">
            <a:solidFill>
              <a:srgbClr val="1b4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8" name="PlaceHolder 6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s-DO" sz="4400" spc="-1" strike="noStrike">
                <a:latin typeface="Arial"/>
              </a:rPr>
              <a:t>Pulse para editar el formato del texto de título</a:t>
            </a:r>
            <a:endParaRPr b="0" lang="es-DO" sz="4400" spc="-1" strike="noStrike">
              <a:latin typeface="Arial"/>
            </a:endParaRPr>
          </a:p>
        </p:txBody>
      </p:sp>
      <p:sp>
        <p:nvSpPr>
          <p:cNvPr id="49" name="PlaceHolder 7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DO" sz="3200" spc="-1" strike="noStrike">
                <a:latin typeface="Arial"/>
              </a:rPr>
              <a:t>Pulse para editar el formato de texto del esquema</a:t>
            </a:r>
            <a:endParaRPr b="0" lang="es-DO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DO" sz="2800" spc="-1" strike="noStrike">
                <a:latin typeface="Arial"/>
              </a:rPr>
              <a:t>Segundo nivel del esquema</a:t>
            </a:r>
            <a:endParaRPr b="0" lang="es-DO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DO" sz="2400" spc="-1" strike="noStrike">
                <a:latin typeface="Arial"/>
              </a:rPr>
              <a:t>Tercer nivel del esquema</a:t>
            </a:r>
            <a:endParaRPr b="0" lang="es-DO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DO" sz="2000" spc="-1" strike="noStrike">
                <a:latin typeface="Arial"/>
              </a:rPr>
              <a:t>Cuarto nivel del esquema</a:t>
            </a:r>
            <a:endParaRPr b="0" lang="es-DO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DO" sz="2000" spc="-1" strike="noStrike">
                <a:latin typeface="Arial"/>
              </a:rPr>
              <a:t>Quinto nivel del esquema</a:t>
            </a:r>
            <a:endParaRPr b="0" lang="es-DO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DO" sz="2000" spc="-1" strike="noStrike">
                <a:latin typeface="Arial"/>
              </a:rPr>
              <a:t>Sexto nivel del esquema</a:t>
            </a:r>
            <a:endParaRPr b="0" lang="es-DO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DO" sz="2000" spc="-1" strike="noStrike">
                <a:latin typeface="Arial"/>
              </a:rPr>
              <a:t>Séptimo nivel del esquema</a:t>
            </a:r>
            <a:endParaRPr b="0" lang="es-DO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 flipV="1">
            <a:off x="0" y="950760"/>
            <a:ext cx="12194280" cy="18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2225">
            <a:solidFill>
              <a:srgbClr val="ff9f22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87" name="Picture 8" descr=""/>
          <p:cNvPicPr/>
          <p:nvPr/>
        </p:nvPicPr>
        <p:blipFill>
          <a:blip r:embed="rId2"/>
          <a:stretch/>
        </p:blipFill>
        <p:spPr>
          <a:xfrm>
            <a:off x="438480" y="155880"/>
            <a:ext cx="1326240" cy="631800"/>
          </a:xfrm>
          <a:prstGeom prst="rect">
            <a:avLst/>
          </a:prstGeom>
          <a:ln w="0">
            <a:noFill/>
          </a:ln>
        </p:spPr>
      </p:pic>
      <p:pic>
        <p:nvPicPr>
          <p:cNvPr id="88" name="Picture 9" descr=""/>
          <p:cNvPicPr/>
          <p:nvPr/>
        </p:nvPicPr>
        <p:blipFill>
          <a:blip r:embed="rId3"/>
          <a:stretch/>
        </p:blipFill>
        <p:spPr>
          <a:xfrm>
            <a:off x="10269360" y="174600"/>
            <a:ext cx="1537920" cy="594360"/>
          </a:xfrm>
          <a:prstGeom prst="rect">
            <a:avLst/>
          </a:prstGeom>
          <a:ln w="0">
            <a:noFill/>
          </a:ln>
        </p:spPr>
      </p:pic>
      <p:grpSp>
        <p:nvGrpSpPr>
          <p:cNvPr id="89" name="Group 2"/>
          <p:cNvGrpSpPr/>
          <p:nvPr/>
        </p:nvGrpSpPr>
        <p:grpSpPr>
          <a:xfrm>
            <a:off x="438480" y="1750680"/>
            <a:ext cx="11329920" cy="1022760"/>
            <a:chOff x="438480" y="1750680"/>
            <a:chExt cx="11329920" cy="1022760"/>
          </a:xfrm>
        </p:grpSpPr>
        <p:sp>
          <p:nvSpPr>
            <p:cNvPr id="90" name="CustomShape 3"/>
            <p:cNvSpPr/>
            <p:nvPr/>
          </p:nvSpPr>
          <p:spPr>
            <a:xfrm>
              <a:off x="438480" y="1750680"/>
              <a:ext cx="11329920" cy="252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2225">
              <a:solidFill>
                <a:srgbClr val="1b4869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1" name="CustomShape 4"/>
            <p:cNvSpPr/>
            <p:nvPr/>
          </p:nvSpPr>
          <p:spPr>
            <a:xfrm>
              <a:off x="438480" y="1750680"/>
              <a:ext cx="2520" cy="10227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2225">
              <a:solidFill>
                <a:srgbClr val="1b4869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92" name="CustomShape 5"/>
          <p:cNvSpPr/>
          <p:nvPr/>
        </p:nvSpPr>
        <p:spPr>
          <a:xfrm rot="10800000">
            <a:off x="8194680" y="4082400"/>
            <a:ext cx="3616200" cy="2450160"/>
          </a:xfrm>
          <a:prstGeom prst="halfFrame">
            <a:avLst>
              <a:gd name="adj1" fmla="val 0"/>
              <a:gd name="adj2" fmla="val 0"/>
            </a:avLst>
          </a:prstGeom>
          <a:noFill/>
          <a:ln w="22225">
            <a:solidFill>
              <a:srgbClr val="1b4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3" name="PlaceHolder 6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s-DO" sz="4400" spc="-1" strike="noStrike">
                <a:latin typeface="Arial"/>
              </a:rPr>
              <a:t>Pulse para editar el formato del texto de título</a:t>
            </a:r>
            <a:endParaRPr b="0" lang="es-DO" sz="4400" spc="-1" strike="noStrike">
              <a:latin typeface="Arial"/>
            </a:endParaRPr>
          </a:p>
        </p:txBody>
      </p:sp>
      <p:sp>
        <p:nvSpPr>
          <p:cNvPr id="94" name="PlaceHolder 7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DO" sz="3200" spc="-1" strike="noStrike">
                <a:latin typeface="Arial"/>
              </a:rPr>
              <a:t>Pulse para editar el formato de texto del esquema</a:t>
            </a:r>
            <a:endParaRPr b="0" lang="es-DO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DO" sz="2800" spc="-1" strike="noStrike">
                <a:latin typeface="Arial"/>
              </a:rPr>
              <a:t>Segundo nivel del esquema</a:t>
            </a:r>
            <a:endParaRPr b="0" lang="es-DO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DO" sz="2400" spc="-1" strike="noStrike">
                <a:latin typeface="Arial"/>
              </a:rPr>
              <a:t>Tercer nivel del esquema</a:t>
            </a:r>
            <a:endParaRPr b="0" lang="es-DO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DO" sz="2000" spc="-1" strike="noStrike">
                <a:latin typeface="Arial"/>
              </a:rPr>
              <a:t>Cuarto nivel del esquema</a:t>
            </a:r>
            <a:endParaRPr b="0" lang="es-DO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DO" sz="2000" spc="-1" strike="noStrike">
                <a:latin typeface="Arial"/>
              </a:rPr>
              <a:t>Quinto nivel del esquema</a:t>
            </a:r>
            <a:endParaRPr b="0" lang="es-DO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DO" sz="2000" spc="-1" strike="noStrike">
                <a:latin typeface="Arial"/>
              </a:rPr>
              <a:t>Sexto nivel del esquema</a:t>
            </a:r>
            <a:endParaRPr b="0" lang="es-DO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DO" sz="2000" spc="-1" strike="noStrike">
                <a:latin typeface="Arial"/>
              </a:rPr>
              <a:t>Séptimo nivel del esquema</a:t>
            </a:r>
            <a:endParaRPr b="0" lang="es-DO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CustomShape 1"/>
          <p:cNvSpPr/>
          <p:nvPr/>
        </p:nvSpPr>
        <p:spPr>
          <a:xfrm>
            <a:off x="0" y="981000"/>
            <a:ext cx="12194280" cy="31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cap="rnd" w="3175">
            <a:solidFill>
              <a:srgbClr val="f8951d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132" name="Picture 12" descr=""/>
          <p:cNvPicPr/>
          <p:nvPr/>
        </p:nvPicPr>
        <p:blipFill>
          <a:blip r:embed="rId2"/>
          <a:stretch/>
        </p:blipFill>
        <p:spPr>
          <a:xfrm>
            <a:off x="581040" y="266760"/>
            <a:ext cx="1489320" cy="710280"/>
          </a:xfrm>
          <a:prstGeom prst="rect">
            <a:avLst/>
          </a:prstGeom>
          <a:ln w="0">
            <a:noFill/>
          </a:ln>
        </p:spPr>
      </p:pic>
      <p:pic>
        <p:nvPicPr>
          <p:cNvPr id="133" name="Picture 6" descr=""/>
          <p:cNvPicPr/>
          <p:nvPr/>
        </p:nvPicPr>
        <p:blipFill>
          <a:blip r:embed="rId3"/>
          <a:srcRect l="43392" t="0" r="0" b="0"/>
          <a:stretch/>
        </p:blipFill>
        <p:spPr>
          <a:xfrm>
            <a:off x="-6480" y="-5040"/>
            <a:ext cx="3903120" cy="4531680"/>
          </a:xfrm>
          <a:prstGeom prst="rect">
            <a:avLst/>
          </a:prstGeom>
          <a:ln w="0">
            <a:noFill/>
          </a:ln>
        </p:spPr>
      </p:pic>
      <p:pic>
        <p:nvPicPr>
          <p:cNvPr id="134" name="Picture 7" descr=""/>
          <p:cNvPicPr/>
          <p:nvPr/>
        </p:nvPicPr>
        <p:blipFill>
          <a:blip r:embed="rId4"/>
          <a:srcRect l="8515" t="5444" r="3567" b="72130"/>
          <a:stretch/>
        </p:blipFill>
        <p:spPr>
          <a:xfrm>
            <a:off x="0" y="4600440"/>
            <a:ext cx="8949240" cy="2246760"/>
          </a:xfrm>
          <a:prstGeom prst="rect">
            <a:avLst/>
          </a:prstGeom>
          <a:ln w="0">
            <a:noFill/>
          </a:ln>
        </p:spPr>
      </p:pic>
      <p:pic>
        <p:nvPicPr>
          <p:cNvPr id="135" name="Picture 8" descr=""/>
          <p:cNvPicPr/>
          <p:nvPr/>
        </p:nvPicPr>
        <p:blipFill>
          <a:blip r:embed="rId5"/>
          <a:srcRect l="18973" t="13411" r="0" b="46220"/>
          <a:stretch/>
        </p:blipFill>
        <p:spPr>
          <a:xfrm>
            <a:off x="3988080" y="1509120"/>
            <a:ext cx="8200080" cy="3017880"/>
          </a:xfrm>
          <a:prstGeom prst="rect">
            <a:avLst/>
          </a:prstGeom>
          <a:ln w="0">
            <a:noFill/>
          </a:ln>
        </p:spPr>
      </p:pic>
      <p:sp>
        <p:nvSpPr>
          <p:cNvPr id="136" name="CustomShape 2"/>
          <p:cNvSpPr/>
          <p:nvPr/>
        </p:nvSpPr>
        <p:spPr>
          <a:xfrm>
            <a:off x="9040320" y="4598280"/>
            <a:ext cx="3147840" cy="227052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37" name="Picture 19" descr=""/>
          <p:cNvPicPr/>
          <p:nvPr/>
        </p:nvPicPr>
        <p:blipFill>
          <a:blip r:embed="rId6"/>
          <a:stretch/>
        </p:blipFill>
        <p:spPr>
          <a:xfrm>
            <a:off x="9883440" y="5351400"/>
            <a:ext cx="1461600" cy="764280"/>
          </a:xfrm>
          <a:prstGeom prst="rect">
            <a:avLst/>
          </a:prstGeom>
          <a:ln w="0">
            <a:noFill/>
          </a:ln>
        </p:spPr>
      </p:pic>
      <p:sp>
        <p:nvSpPr>
          <p:cNvPr id="138" name="CustomShape 3"/>
          <p:cNvSpPr/>
          <p:nvPr/>
        </p:nvSpPr>
        <p:spPr>
          <a:xfrm>
            <a:off x="3988080" y="1440"/>
            <a:ext cx="8200080" cy="1415160"/>
          </a:xfrm>
          <a:prstGeom prst="rect">
            <a:avLst/>
          </a:prstGeom>
          <a:solidFill>
            <a:schemeClr val="accent2"/>
          </a:solidFill>
          <a:ln w="381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9" name="CustomShape 4"/>
          <p:cNvSpPr/>
          <p:nvPr/>
        </p:nvSpPr>
        <p:spPr>
          <a:xfrm>
            <a:off x="3988080" y="799920"/>
            <a:ext cx="8200080" cy="705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en-US" sz="3600" spc="-1" strike="noStrike" cap="all">
                <a:solidFill>
                  <a:srgbClr val="ffffff"/>
                </a:solidFill>
                <a:latin typeface="Microsoft Sans Serif"/>
                <a:ea typeface="DejaVu Sans"/>
              </a:rPr>
              <a:t>Click to edit subtitle</a:t>
            </a:r>
            <a:endParaRPr b="0" lang="es-DO" sz="3600" spc="-1" strike="noStrike">
              <a:latin typeface="Arial"/>
            </a:endParaRPr>
          </a:p>
        </p:txBody>
      </p:sp>
      <p:sp>
        <p:nvSpPr>
          <p:cNvPr id="140" name="CustomShape 5"/>
          <p:cNvSpPr/>
          <p:nvPr/>
        </p:nvSpPr>
        <p:spPr>
          <a:xfrm flipV="1">
            <a:off x="3940200" y="1440"/>
            <a:ext cx="2520" cy="6850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cap="rnd" w="7620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1" name="CustomShape 6"/>
          <p:cNvSpPr/>
          <p:nvPr/>
        </p:nvSpPr>
        <p:spPr>
          <a:xfrm flipV="1">
            <a:off x="8990640" y="1488960"/>
            <a:ext cx="2520" cy="3052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cap="rnd" w="7620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2" name="PlaceHolder 7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s-DO" sz="4400" spc="-1" strike="noStrike">
                <a:latin typeface="Arial"/>
              </a:rPr>
              <a:t>Pulse para editar el formato del texto de título</a:t>
            </a:r>
            <a:endParaRPr b="0" lang="es-DO" sz="4400" spc="-1" strike="noStrike">
              <a:latin typeface="Arial"/>
            </a:endParaRPr>
          </a:p>
        </p:txBody>
      </p:sp>
      <p:sp>
        <p:nvSpPr>
          <p:cNvPr id="143" name="PlaceHolder 8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DO" sz="3200" spc="-1" strike="noStrike">
                <a:latin typeface="Arial"/>
              </a:rPr>
              <a:t>Pulse para editar el formato de texto del esquema</a:t>
            </a:r>
            <a:endParaRPr b="0" lang="es-DO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DO" sz="2800" spc="-1" strike="noStrike">
                <a:latin typeface="Arial"/>
              </a:rPr>
              <a:t>Segundo nivel del esquema</a:t>
            </a:r>
            <a:endParaRPr b="0" lang="es-DO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DO" sz="2400" spc="-1" strike="noStrike">
                <a:latin typeface="Arial"/>
              </a:rPr>
              <a:t>Tercer nivel del esquema</a:t>
            </a:r>
            <a:endParaRPr b="0" lang="es-DO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DO" sz="2000" spc="-1" strike="noStrike">
                <a:latin typeface="Arial"/>
              </a:rPr>
              <a:t>Cuarto nivel del esquema</a:t>
            </a:r>
            <a:endParaRPr b="0" lang="es-DO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DO" sz="2000" spc="-1" strike="noStrike">
                <a:latin typeface="Arial"/>
              </a:rPr>
              <a:t>Quinto nivel del esquema</a:t>
            </a:r>
            <a:endParaRPr b="0" lang="es-DO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DO" sz="2000" spc="-1" strike="noStrike">
                <a:latin typeface="Arial"/>
              </a:rPr>
              <a:t>Sexto nivel del esquema</a:t>
            </a:r>
            <a:endParaRPr b="0" lang="es-DO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DO" sz="2000" spc="-1" strike="noStrike">
                <a:latin typeface="Arial"/>
              </a:rPr>
              <a:t>Séptimo nivel del esquema</a:t>
            </a:r>
            <a:endParaRPr b="0" lang="es-DO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image" Target="../media/image12.jpeg"/><Relationship Id="rId3" Type="http://schemas.openxmlformats.org/officeDocument/2006/relationships/image" Target="../media/image13.png"/><Relationship Id="rId4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image" Target="../media/image28.jpeg"/><Relationship Id="rId3" Type="http://schemas.openxmlformats.org/officeDocument/2006/relationships/image" Target="../media/image29.jpeg"/><Relationship Id="rId4" Type="http://schemas.openxmlformats.org/officeDocument/2006/relationships/image" Target="../media/image30.png"/><Relationship Id="rId5" Type="http://schemas.openxmlformats.org/officeDocument/2006/relationships/image" Target="../media/image31.jpeg"/><Relationship Id="rId6" Type="http://schemas.openxmlformats.org/officeDocument/2006/relationships/image" Target="../media/image32.png"/><Relationship Id="rId7" Type="http://schemas.openxmlformats.org/officeDocument/2006/relationships/image" Target="../media/image33.jpeg"/><Relationship Id="rId8" Type="http://schemas.openxmlformats.org/officeDocument/2006/relationships/slideLayout" Target="../slideLayouts/slideLayout25.xml"/><Relationship Id="rId9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slideLayout" Target="../slideLayouts/slideLayout2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slideLayout" Target="../slideLayouts/slideLayout25.xml"/><Relationship Id="rId10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slideLayout" Target="../slideLayouts/slideLayout2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image" Target="../media/image49.jpeg"/><Relationship Id="rId3" Type="http://schemas.openxmlformats.org/officeDocument/2006/relationships/image" Target="../media/image50.png"/><Relationship Id="rId4" Type="http://schemas.openxmlformats.org/officeDocument/2006/relationships/slideLayout" Target="../slideLayouts/slideLayout25.xml"/><Relationship Id="rId5" Type="http://schemas.openxmlformats.org/officeDocument/2006/relationships/notesSlide" Target="../notesSlides/notesSlide1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51.jpeg"/><Relationship Id="rId2" Type="http://schemas.openxmlformats.org/officeDocument/2006/relationships/image" Target="../media/image52.png"/><Relationship Id="rId3" Type="http://schemas.openxmlformats.org/officeDocument/2006/relationships/slideLayout" Target="../slideLayouts/slideLayout25.xml"/><Relationship Id="rId4" Type="http://schemas.openxmlformats.org/officeDocument/2006/relationships/notesSlide" Target="../notesSlides/notesSlide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53.png"/><Relationship Id="rId2" Type="http://schemas.openxmlformats.org/officeDocument/2006/relationships/image" Target="../media/image54.png"/><Relationship Id="rId3" Type="http://schemas.openxmlformats.org/officeDocument/2006/relationships/image" Target="../media/image55.jpeg"/><Relationship Id="rId4" Type="http://schemas.openxmlformats.org/officeDocument/2006/relationships/slideLayout" Target="../slideLayouts/slideLayout25.xml"/><Relationship Id="rId5" Type="http://schemas.openxmlformats.org/officeDocument/2006/relationships/notesSlide" Target="../notesSlides/notesSlide2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56.png"/><Relationship Id="rId2" Type="http://schemas.openxmlformats.org/officeDocument/2006/relationships/image" Target="../media/image57.png"/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slideLayout" Target="../slideLayouts/slideLayout2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60.jpeg"/><Relationship Id="rId2" Type="http://schemas.openxmlformats.org/officeDocument/2006/relationships/image" Target="../media/image61.png"/><Relationship Id="rId3" Type="http://schemas.openxmlformats.org/officeDocument/2006/relationships/slideLayout" Target="../slideLayouts/slideLayout25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62.jpeg"/><Relationship Id="rId2" Type="http://schemas.openxmlformats.org/officeDocument/2006/relationships/image" Target="../media/image63.jpeg"/><Relationship Id="rId3" Type="http://schemas.openxmlformats.org/officeDocument/2006/relationships/image" Target="../media/image64.png"/><Relationship Id="rId4" Type="http://schemas.openxmlformats.org/officeDocument/2006/relationships/slideLayout" Target="../slideLayouts/slideLayout25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65.jpeg"/><Relationship Id="rId2" Type="http://schemas.openxmlformats.org/officeDocument/2006/relationships/image" Target="../media/image66.jpeg"/><Relationship Id="rId3" Type="http://schemas.openxmlformats.org/officeDocument/2006/relationships/image" Target="../media/image67.png"/><Relationship Id="rId4" Type="http://schemas.openxmlformats.org/officeDocument/2006/relationships/slideLayout" Target="../slideLayouts/slideLayout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68.png"/><Relationship Id="rId2" Type="http://schemas.openxmlformats.org/officeDocument/2006/relationships/image" Target="../media/image69.jpeg"/><Relationship Id="rId3" Type="http://schemas.openxmlformats.org/officeDocument/2006/relationships/image" Target="../media/image70.jpeg"/><Relationship Id="rId4" Type="http://schemas.openxmlformats.org/officeDocument/2006/relationships/slideLayout" Target="../slideLayouts/slideLayout25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71.png"/><Relationship Id="rId2" Type="http://schemas.openxmlformats.org/officeDocument/2006/relationships/image" Target="../media/image72.jpeg"/><Relationship Id="rId3" Type="http://schemas.openxmlformats.org/officeDocument/2006/relationships/image" Target="../media/image73.jpeg"/><Relationship Id="rId4" Type="http://schemas.openxmlformats.org/officeDocument/2006/relationships/slideLayout" Target="../slideLayouts/slideLayout25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74.jpeg"/><Relationship Id="rId2" Type="http://schemas.openxmlformats.org/officeDocument/2006/relationships/image" Target="../media/image75.jpeg"/><Relationship Id="rId3" Type="http://schemas.openxmlformats.org/officeDocument/2006/relationships/image" Target="../media/image76.png"/><Relationship Id="rId4" Type="http://schemas.openxmlformats.org/officeDocument/2006/relationships/slideLayout" Target="../slideLayouts/slideLayout37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png"/><Relationship Id="rId3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Picture 18" descr=""/>
          <p:cNvPicPr/>
          <p:nvPr/>
        </p:nvPicPr>
        <p:blipFill>
          <a:blip r:embed="rId1"/>
          <a:stretch/>
        </p:blipFill>
        <p:spPr>
          <a:xfrm>
            <a:off x="5416920" y="2052000"/>
            <a:ext cx="6173280" cy="4101480"/>
          </a:xfrm>
          <a:prstGeom prst="rect">
            <a:avLst/>
          </a:prstGeom>
          <a:ln w="0">
            <a:noFill/>
          </a:ln>
        </p:spPr>
      </p:pic>
      <p:pic>
        <p:nvPicPr>
          <p:cNvPr id="187" name="Picture 16" descr=""/>
          <p:cNvPicPr/>
          <p:nvPr/>
        </p:nvPicPr>
        <p:blipFill>
          <a:blip r:embed="rId2"/>
          <a:stretch/>
        </p:blipFill>
        <p:spPr>
          <a:xfrm>
            <a:off x="763560" y="1886400"/>
            <a:ext cx="4273920" cy="4969080"/>
          </a:xfrm>
          <a:prstGeom prst="rect">
            <a:avLst/>
          </a:prstGeom>
          <a:ln w="0">
            <a:noFill/>
          </a:ln>
        </p:spPr>
      </p:pic>
      <p:sp>
        <p:nvSpPr>
          <p:cNvPr id="188" name="CustomShape 1"/>
          <p:cNvSpPr/>
          <p:nvPr/>
        </p:nvSpPr>
        <p:spPr>
          <a:xfrm>
            <a:off x="4968000" y="540000"/>
            <a:ext cx="5938200" cy="1258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rtl="1">
              <a:lnSpc>
                <a:spcPct val="90000"/>
              </a:lnSpc>
              <a:tabLst>
                <a:tab algn="l" pos="0"/>
              </a:tabLst>
            </a:pPr>
            <a:r>
              <a:rPr b="1" lang="en-US" sz="2400" spc="-1" strike="noStrike">
                <a:solidFill>
                  <a:srgbClr val="1b4869"/>
                </a:solidFill>
                <a:latin typeface="Calibri"/>
                <a:ea typeface="DejaVu Sans"/>
              </a:rPr>
              <a:t>COMPENSACION DE POTENCIA REACTIVA</a:t>
            </a:r>
            <a:endParaRPr b="0" lang="es-DO" sz="2400" spc="-1" strike="noStrike">
              <a:latin typeface="Arial"/>
            </a:endParaRPr>
          </a:p>
          <a:p>
            <a:pPr algn="ctr" rtl="1">
              <a:lnSpc>
                <a:spcPct val="90000"/>
              </a:lnSpc>
              <a:tabLst>
                <a:tab algn="l" pos="0"/>
              </a:tabLst>
            </a:pPr>
            <a:r>
              <a:rPr b="1" lang="en-US" sz="2400" spc="-1" strike="noStrike">
                <a:solidFill>
                  <a:srgbClr val="1b4869"/>
                </a:solidFill>
                <a:latin typeface="Calibri"/>
                <a:ea typeface="DejaVu Sans"/>
              </a:rPr>
              <a:t>CARGA EN TRANSFORMADORES</a:t>
            </a:r>
            <a:endParaRPr b="0" lang="es-DO" sz="2400" spc="-1" strike="noStrike">
              <a:latin typeface="Arial"/>
            </a:endParaRPr>
          </a:p>
          <a:p>
            <a:pPr algn="ctr" rtl="1">
              <a:lnSpc>
                <a:spcPct val="90000"/>
              </a:lnSpc>
              <a:tabLst>
                <a:tab algn="l" pos="0"/>
              </a:tabLst>
            </a:pPr>
            <a:r>
              <a:rPr b="1" lang="en-US" sz="2400" spc="-1" strike="noStrike">
                <a:solidFill>
                  <a:srgbClr val="1b4869"/>
                </a:solidFill>
                <a:latin typeface="Calibri"/>
                <a:ea typeface="DejaVu Sans"/>
              </a:rPr>
              <a:t>Presentación en el Instituto de Energía UASD</a:t>
            </a:r>
            <a:endParaRPr b="0" lang="es-DO" sz="2400" spc="-1" strike="noStrike">
              <a:latin typeface="Arial"/>
            </a:endParaRPr>
          </a:p>
          <a:p>
            <a:pPr algn="ctr" rtl="1">
              <a:lnSpc>
                <a:spcPct val="90000"/>
              </a:lnSpc>
              <a:tabLst>
                <a:tab algn="l" pos="0"/>
              </a:tabLst>
            </a:pPr>
            <a:r>
              <a:rPr b="1" lang="en-US" sz="2400" spc="-1" strike="noStrike">
                <a:solidFill>
                  <a:srgbClr val="1b4869"/>
                </a:solidFill>
                <a:latin typeface="Calibri"/>
                <a:ea typeface="DejaVu Sans"/>
              </a:rPr>
              <a:t>Marzo 2024</a:t>
            </a:r>
            <a:endParaRPr b="0" lang="es-DO" sz="2400" spc="-1" strike="noStrike">
              <a:latin typeface="Arial"/>
            </a:endParaRPr>
          </a:p>
        </p:txBody>
      </p:sp>
      <p:pic>
        <p:nvPicPr>
          <p:cNvPr id="189" name="" descr=""/>
          <p:cNvPicPr/>
          <p:nvPr/>
        </p:nvPicPr>
        <p:blipFill>
          <a:blip r:embed="rId3"/>
          <a:stretch/>
        </p:blipFill>
        <p:spPr>
          <a:xfrm>
            <a:off x="4320000" y="1980000"/>
            <a:ext cx="676440" cy="817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CustomShape 1"/>
          <p:cNvSpPr/>
          <p:nvPr/>
        </p:nvSpPr>
        <p:spPr>
          <a:xfrm>
            <a:off x="360000" y="1188000"/>
            <a:ext cx="11878200" cy="1472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rmAutofit fontScale="80000"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6000" spc="-1" strike="noStrike">
                <a:solidFill>
                  <a:srgbClr val="1b4869"/>
                </a:solidFill>
                <a:latin typeface="Calibri"/>
              </a:rPr>
              <a:t>MV EQUALIZER</a:t>
            </a:r>
            <a:br/>
            <a:r>
              <a:rPr b="1" lang="en-US" sz="4400" spc="-1" strike="noStrike">
                <a:solidFill>
                  <a:srgbClr val="1b4869"/>
                </a:solidFill>
                <a:latin typeface="Calibri"/>
              </a:rPr>
              <a:t>Compensacion Dinamica con Filtro de Armonicos en Media Tension</a:t>
            </a:r>
            <a:endParaRPr b="0" lang="es-DO" sz="4400" spc="-1" strike="noStrike">
              <a:latin typeface="Arial"/>
            </a:endParaRPr>
          </a:p>
        </p:txBody>
      </p:sp>
      <p:pic>
        <p:nvPicPr>
          <p:cNvPr id="213" name="Picture 12" descr=""/>
          <p:cNvPicPr/>
          <p:nvPr/>
        </p:nvPicPr>
        <p:blipFill>
          <a:blip r:embed="rId1"/>
          <a:stretch/>
        </p:blipFill>
        <p:spPr>
          <a:xfrm>
            <a:off x="6555600" y="2333880"/>
            <a:ext cx="4422600" cy="4422600"/>
          </a:xfrm>
          <a:prstGeom prst="rect">
            <a:avLst/>
          </a:prstGeom>
          <a:ln w="0">
            <a:noFill/>
          </a:ln>
        </p:spPr>
      </p:pic>
      <p:pic>
        <p:nvPicPr>
          <p:cNvPr id="214" name="Picture 13" descr=""/>
          <p:cNvPicPr/>
          <p:nvPr/>
        </p:nvPicPr>
        <p:blipFill>
          <a:blip r:embed="rId2"/>
          <a:stretch/>
        </p:blipFill>
        <p:spPr>
          <a:xfrm>
            <a:off x="2409120" y="2769120"/>
            <a:ext cx="3709080" cy="3701160"/>
          </a:xfrm>
          <a:prstGeom prst="rect">
            <a:avLst/>
          </a:prstGeom>
          <a:ln w="0">
            <a:noFill/>
          </a:ln>
        </p:spPr>
      </p:pic>
      <p:pic>
        <p:nvPicPr>
          <p:cNvPr id="215" name="Picture 14" descr=""/>
          <p:cNvPicPr/>
          <p:nvPr/>
        </p:nvPicPr>
        <p:blipFill>
          <a:blip r:embed="rId3"/>
          <a:stretch/>
        </p:blipFill>
        <p:spPr>
          <a:xfrm>
            <a:off x="1389240" y="2957040"/>
            <a:ext cx="3709080" cy="3701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CustomShape 1"/>
          <p:cNvSpPr/>
          <p:nvPr/>
        </p:nvSpPr>
        <p:spPr>
          <a:xfrm>
            <a:off x="6480000" y="540000"/>
            <a:ext cx="5578200" cy="4678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17" name="" descr=""/>
          <p:cNvPicPr/>
          <p:nvPr/>
        </p:nvPicPr>
        <p:blipFill>
          <a:blip r:embed="rId1"/>
          <a:stretch/>
        </p:blipFill>
        <p:spPr>
          <a:xfrm>
            <a:off x="1543320" y="-11160"/>
            <a:ext cx="9187200" cy="6855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Picture 21" descr=""/>
          <p:cNvPicPr/>
          <p:nvPr/>
        </p:nvPicPr>
        <p:blipFill>
          <a:blip r:embed="rId1"/>
          <a:stretch/>
        </p:blipFill>
        <p:spPr>
          <a:xfrm>
            <a:off x="4816440" y="2014920"/>
            <a:ext cx="2973240" cy="2076840"/>
          </a:xfrm>
          <a:prstGeom prst="rect">
            <a:avLst/>
          </a:prstGeom>
          <a:ln w="0">
            <a:noFill/>
          </a:ln>
        </p:spPr>
      </p:pic>
      <p:pic>
        <p:nvPicPr>
          <p:cNvPr id="219" name="Picture 17" descr=""/>
          <p:cNvPicPr/>
          <p:nvPr/>
        </p:nvPicPr>
        <p:blipFill>
          <a:blip r:embed="rId2"/>
          <a:srcRect l="0" t="0" r="19677" b="0"/>
          <a:stretch/>
        </p:blipFill>
        <p:spPr>
          <a:xfrm>
            <a:off x="7608240" y="4184280"/>
            <a:ext cx="2215800" cy="2065680"/>
          </a:xfrm>
          <a:prstGeom prst="rect">
            <a:avLst/>
          </a:prstGeom>
          <a:ln w="0">
            <a:noFill/>
          </a:ln>
        </p:spPr>
      </p:pic>
      <p:sp>
        <p:nvSpPr>
          <p:cNvPr id="220" name="CustomShape 1"/>
          <p:cNvSpPr/>
          <p:nvPr/>
        </p:nvSpPr>
        <p:spPr>
          <a:xfrm>
            <a:off x="1412640" y="768240"/>
            <a:ext cx="9140040" cy="103572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rtl="1">
              <a:lnSpc>
                <a:spcPts val="5800"/>
              </a:lnSpc>
            </a:pPr>
            <a:r>
              <a:rPr b="1" lang="en-US" sz="3600" spc="-1" strike="noStrike">
                <a:solidFill>
                  <a:srgbClr val="1b4869"/>
                </a:solidFill>
                <a:latin typeface="Calibri"/>
                <a:ea typeface="DejaVu Sans"/>
              </a:rPr>
              <a:t>APLICACIONES TÍPICAS</a:t>
            </a:r>
            <a:endParaRPr b="0" lang="es-DO" sz="3600" spc="-1" strike="noStrike">
              <a:latin typeface="Arial"/>
            </a:endParaRPr>
          </a:p>
        </p:txBody>
      </p:sp>
      <p:pic>
        <p:nvPicPr>
          <p:cNvPr id="221" name="Picture 3" descr=""/>
          <p:cNvPicPr/>
          <p:nvPr/>
        </p:nvPicPr>
        <p:blipFill>
          <a:blip r:embed="rId3"/>
          <a:srcRect l="0" t="0" r="-454" b="0"/>
          <a:stretch/>
        </p:blipFill>
        <p:spPr>
          <a:xfrm>
            <a:off x="588600" y="2006640"/>
            <a:ext cx="4192560" cy="2085120"/>
          </a:xfrm>
          <a:prstGeom prst="rect">
            <a:avLst/>
          </a:prstGeom>
          <a:ln w="0">
            <a:noFill/>
          </a:ln>
        </p:spPr>
      </p:pic>
      <p:pic>
        <p:nvPicPr>
          <p:cNvPr id="222" name="Picture 4" descr=""/>
          <p:cNvPicPr/>
          <p:nvPr/>
        </p:nvPicPr>
        <p:blipFill>
          <a:blip r:embed="rId4"/>
          <a:srcRect l="65510" t="27076" r="15881" b="40346"/>
          <a:stretch/>
        </p:blipFill>
        <p:spPr>
          <a:xfrm>
            <a:off x="3353400" y="4176000"/>
            <a:ext cx="4190760" cy="2063160"/>
          </a:xfrm>
          <a:prstGeom prst="rect">
            <a:avLst/>
          </a:prstGeom>
          <a:ln w="0">
            <a:noFill/>
          </a:ln>
        </p:spPr>
      </p:pic>
      <p:pic>
        <p:nvPicPr>
          <p:cNvPr id="223" name="Picture 24" descr="C:\Users\aviadp\Desktop\IDT2011023026-01_072dpi.jpg"/>
          <p:cNvPicPr/>
          <p:nvPr/>
        </p:nvPicPr>
        <p:blipFill>
          <a:blip r:embed="rId5"/>
          <a:stretch/>
        </p:blipFill>
        <p:spPr>
          <a:xfrm>
            <a:off x="585720" y="4148640"/>
            <a:ext cx="2695680" cy="2085120"/>
          </a:xfrm>
          <a:prstGeom prst="rect">
            <a:avLst/>
          </a:prstGeom>
          <a:ln w="0">
            <a:noFill/>
          </a:ln>
        </p:spPr>
      </p:pic>
      <p:pic>
        <p:nvPicPr>
          <p:cNvPr id="224" name="Picture 6" descr=""/>
          <p:cNvPicPr/>
          <p:nvPr/>
        </p:nvPicPr>
        <p:blipFill>
          <a:blip r:embed="rId6"/>
          <a:srcRect l="55508" t="10541" r="16352" b="33727"/>
          <a:stretch/>
        </p:blipFill>
        <p:spPr>
          <a:xfrm>
            <a:off x="7852320" y="2006640"/>
            <a:ext cx="3750840" cy="2085120"/>
          </a:xfrm>
          <a:prstGeom prst="rect">
            <a:avLst/>
          </a:prstGeom>
          <a:ln w="0">
            <a:noFill/>
          </a:ln>
        </p:spPr>
      </p:pic>
      <p:pic>
        <p:nvPicPr>
          <p:cNvPr id="225" name="Picture 6" descr=""/>
          <p:cNvPicPr/>
          <p:nvPr/>
        </p:nvPicPr>
        <p:blipFill>
          <a:blip r:embed="rId7"/>
          <a:srcRect l="21397" t="0" r="12493" b="0"/>
          <a:stretch/>
        </p:blipFill>
        <p:spPr>
          <a:xfrm>
            <a:off x="9901800" y="4192920"/>
            <a:ext cx="1701360" cy="2056680"/>
          </a:xfrm>
          <a:prstGeom prst="rect">
            <a:avLst/>
          </a:prstGeom>
          <a:ln w="9525">
            <a:solidFill>
              <a:srgbClr val="000000"/>
            </a:solidFill>
            <a:miter/>
          </a:ln>
        </p:spPr>
      </p:pic>
    </p:spTree>
  </p:cSld>
  <p:transition>
    <p:push dir="u"/>
  </p:transition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Picture 4" descr=""/>
          <p:cNvPicPr/>
          <p:nvPr/>
        </p:nvPicPr>
        <p:blipFill>
          <a:blip r:embed="rId1"/>
          <a:srcRect l="0" t="0" r="73316" b="0"/>
          <a:stretch/>
        </p:blipFill>
        <p:spPr>
          <a:xfrm>
            <a:off x="8192160" y="1803960"/>
            <a:ext cx="2538000" cy="4663800"/>
          </a:xfrm>
          <a:prstGeom prst="rect">
            <a:avLst/>
          </a:prstGeom>
          <a:ln w="0">
            <a:noFill/>
          </a:ln>
        </p:spPr>
      </p:pic>
      <p:sp>
        <p:nvSpPr>
          <p:cNvPr id="227" name="CustomShape 1"/>
          <p:cNvSpPr/>
          <p:nvPr/>
        </p:nvSpPr>
        <p:spPr>
          <a:xfrm>
            <a:off x="559800" y="908280"/>
            <a:ext cx="10511640" cy="891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3600" spc="-1" strike="noStrike">
                <a:solidFill>
                  <a:srgbClr val="1b4869"/>
                </a:solidFill>
                <a:latin typeface="Calibri"/>
              </a:rPr>
              <a:t>DISEÑO PARA INDOOR</a:t>
            </a:r>
            <a:endParaRPr b="0" lang="es-DO" sz="3600" spc="-1" strike="noStrike">
              <a:latin typeface="Arial"/>
            </a:endParaRPr>
          </a:p>
        </p:txBody>
      </p:sp>
      <p:pic>
        <p:nvPicPr>
          <p:cNvPr id="228" name="Picture 4" descr="image003"/>
          <p:cNvPicPr/>
          <p:nvPr/>
        </p:nvPicPr>
        <p:blipFill>
          <a:blip r:embed="rId2"/>
          <a:srcRect l="1853" t="2687" r="973" b="1461"/>
          <a:stretch/>
        </p:blipFill>
        <p:spPr>
          <a:xfrm>
            <a:off x="671040" y="1847880"/>
            <a:ext cx="6098400" cy="4219560"/>
          </a:xfrm>
          <a:prstGeom prst="rect">
            <a:avLst/>
          </a:prstGeom>
          <a:ln w="0">
            <a:noFill/>
          </a:ln>
        </p:spPr>
      </p:pic>
      <p:pic>
        <p:nvPicPr>
          <p:cNvPr id="229" name="Picture 3" descr=""/>
          <p:cNvPicPr/>
          <p:nvPr/>
        </p:nvPicPr>
        <p:blipFill>
          <a:blip r:embed="rId3"/>
          <a:stretch/>
        </p:blipFill>
        <p:spPr>
          <a:xfrm>
            <a:off x="5745600" y="157680"/>
            <a:ext cx="6806880" cy="6806880"/>
          </a:xfrm>
          <a:prstGeom prst="rect">
            <a:avLst/>
          </a:prstGeom>
          <a:ln w="0">
            <a:noFill/>
          </a:ln>
        </p:spPr>
      </p:pic>
      <p:sp>
        <p:nvSpPr>
          <p:cNvPr id="230" name="CustomShape 2"/>
          <p:cNvSpPr/>
          <p:nvPr/>
        </p:nvSpPr>
        <p:spPr>
          <a:xfrm>
            <a:off x="4827960" y="5403960"/>
            <a:ext cx="2108160" cy="75096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CustomShape 1"/>
          <p:cNvSpPr/>
          <p:nvPr/>
        </p:nvSpPr>
        <p:spPr>
          <a:xfrm>
            <a:off x="922320" y="949320"/>
            <a:ext cx="10511640" cy="891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3600" spc="-1" strike="noStrike">
                <a:solidFill>
                  <a:srgbClr val="1b4869"/>
                </a:solidFill>
                <a:latin typeface="Calibri"/>
              </a:rPr>
              <a:t>DISEÑO PARA OUTDOOR</a:t>
            </a:r>
            <a:endParaRPr b="0" lang="es-DO" sz="3600" spc="-1" strike="noStrike">
              <a:latin typeface="Arial"/>
            </a:endParaRPr>
          </a:p>
        </p:txBody>
      </p:sp>
      <p:grpSp>
        <p:nvGrpSpPr>
          <p:cNvPr id="232" name="Group 2"/>
          <p:cNvGrpSpPr/>
          <p:nvPr/>
        </p:nvGrpSpPr>
        <p:grpSpPr>
          <a:xfrm>
            <a:off x="6727320" y="2423520"/>
            <a:ext cx="4939920" cy="3481200"/>
            <a:chOff x="6727320" y="2423520"/>
            <a:chExt cx="4939920" cy="3481200"/>
          </a:xfrm>
        </p:grpSpPr>
        <p:sp>
          <p:nvSpPr>
            <p:cNvPr id="233" name="CustomShape 3"/>
            <p:cNvSpPr/>
            <p:nvPr/>
          </p:nvSpPr>
          <p:spPr>
            <a:xfrm>
              <a:off x="6727320" y="2423520"/>
              <a:ext cx="4939920" cy="3481200"/>
            </a:xfrm>
            <a:prstGeom prst="snipRoundRect">
              <a:avLst>
                <a:gd name="adj1" fmla="val 16667"/>
                <a:gd name="adj2" fmla="val 437"/>
              </a:avLst>
            </a:prstGeom>
            <a:blipFill rotWithShape="0">
              <a:blip r:embed="rId1"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234" name="Picture 10" descr=""/>
            <p:cNvPicPr/>
            <p:nvPr/>
          </p:nvPicPr>
          <p:blipFill>
            <a:blip r:embed="rId2"/>
            <a:srcRect l="20663" t="73937" r="71120" b="16394"/>
            <a:stretch/>
          </p:blipFill>
          <p:spPr>
            <a:xfrm>
              <a:off x="9934920" y="2423520"/>
              <a:ext cx="893160" cy="3222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35" name="Picture 11" descr=""/>
            <p:cNvPicPr/>
            <p:nvPr/>
          </p:nvPicPr>
          <p:blipFill>
            <a:blip r:embed="rId3"/>
            <a:srcRect l="20663" t="73937" r="71120" b="16394"/>
            <a:stretch/>
          </p:blipFill>
          <p:spPr>
            <a:xfrm>
              <a:off x="6786720" y="2425680"/>
              <a:ext cx="1023480" cy="32220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236" name="Picture 19" descr=""/>
          <p:cNvPicPr/>
          <p:nvPr/>
        </p:nvPicPr>
        <p:blipFill>
          <a:blip r:embed="rId4"/>
          <a:srcRect l="18980" t="74808" r="75099" b="14220"/>
          <a:stretch/>
        </p:blipFill>
        <p:spPr>
          <a:xfrm>
            <a:off x="4917960" y="1845000"/>
            <a:ext cx="1119600" cy="259920"/>
          </a:xfrm>
          <a:prstGeom prst="rect">
            <a:avLst/>
          </a:prstGeom>
          <a:ln w="0">
            <a:noFill/>
          </a:ln>
        </p:spPr>
      </p:pic>
      <p:grpSp>
        <p:nvGrpSpPr>
          <p:cNvPr id="237" name="Group 4"/>
          <p:cNvGrpSpPr/>
          <p:nvPr/>
        </p:nvGrpSpPr>
        <p:grpSpPr>
          <a:xfrm>
            <a:off x="819360" y="1763640"/>
            <a:ext cx="5829480" cy="5006520"/>
            <a:chOff x="819360" y="1763640"/>
            <a:chExt cx="5829480" cy="5006520"/>
          </a:xfrm>
        </p:grpSpPr>
        <p:grpSp>
          <p:nvGrpSpPr>
            <p:cNvPr id="238" name="Group 5"/>
            <p:cNvGrpSpPr/>
            <p:nvPr/>
          </p:nvGrpSpPr>
          <p:grpSpPr>
            <a:xfrm>
              <a:off x="819360" y="1815840"/>
              <a:ext cx="5829480" cy="4954320"/>
              <a:chOff x="819360" y="1815840"/>
              <a:chExt cx="5829480" cy="4954320"/>
            </a:xfrm>
          </p:grpSpPr>
          <p:grpSp>
            <p:nvGrpSpPr>
              <p:cNvPr id="239" name="Group 6"/>
              <p:cNvGrpSpPr/>
              <p:nvPr/>
            </p:nvGrpSpPr>
            <p:grpSpPr>
              <a:xfrm>
                <a:off x="819360" y="1815840"/>
                <a:ext cx="5706720" cy="4954320"/>
                <a:chOff x="819360" y="1815840"/>
                <a:chExt cx="5706720" cy="4954320"/>
              </a:xfrm>
            </p:grpSpPr>
            <p:pic>
              <p:nvPicPr>
                <p:cNvPr id="240" name="Picture 21" descr=""/>
                <p:cNvPicPr/>
                <p:nvPr/>
              </p:nvPicPr>
              <p:blipFill>
                <a:blip r:embed="rId5"/>
                <a:srcRect l="9031" t="37465" r="72389" b="5244"/>
                <a:stretch/>
              </p:blipFill>
              <p:spPr>
                <a:xfrm>
                  <a:off x="819360" y="1815840"/>
                  <a:ext cx="5706360" cy="4954320"/>
                </a:xfrm>
                <a:prstGeom prst="rect">
                  <a:avLst/>
                </a:prstGeom>
                <a:ln w="0">
                  <a:noFill/>
                </a:ln>
              </p:spPr>
            </p:pic>
            <p:pic>
              <p:nvPicPr>
                <p:cNvPr id="241" name="Picture 22" descr=""/>
                <p:cNvPicPr/>
                <p:nvPr/>
              </p:nvPicPr>
              <p:blipFill>
                <a:blip r:embed="rId6"/>
                <a:srcRect l="18980" t="74808" r="75099" b="14220"/>
                <a:stretch/>
              </p:blipFill>
              <p:spPr>
                <a:xfrm>
                  <a:off x="5423040" y="2386080"/>
                  <a:ext cx="1103040" cy="2503800"/>
                </a:xfrm>
                <a:prstGeom prst="rect">
                  <a:avLst/>
                </a:prstGeom>
                <a:ln w="0">
                  <a:noFill/>
                </a:ln>
              </p:spPr>
            </p:pic>
          </p:grpSp>
          <p:pic>
            <p:nvPicPr>
              <p:cNvPr id="242" name="Picture 23" descr=""/>
              <p:cNvPicPr/>
              <p:nvPr/>
            </p:nvPicPr>
            <p:blipFill>
              <a:blip r:embed="rId7"/>
              <a:srcRect l="18980" t="74808" r="75099" b="14220"/>
              <a:stretch/>
            </p:blipFill>
            <p:spPr>
              <a:xfrm>
                <a:off x="5545800" y="1815840"/>
                <a:ext cx="1103040" cy="257040"/>
              </a:xfrm>
              <a:prstGeom prst="rect">
                <a:avLst/>
              </a:prstGeom>
              <a:ln w="0">
                <a:noFill/>
              </a:ln>
            </p:spPr>
          </p:pic>
        </p:grpSp>
        <p:pic>
          <p:nvPicPr>
            <p:cNvPr id="243" name="Picture 25" descr=""/>
            <p:cNvPicPr/>
            <p:nvPr/>
          </p:nvPicPr>
          <p:blipFill>
            <a:blip r:embed="rId8"/>
            <a:srcRect l="18980" t="74808" r="75099" b="14220"/>
            <a:stretch/>
          </p:blipFill>
          <p:spPr>
            <a:xfrm>
              <a:off x="1174680" y="1763640"/>
              <a:ext cx="518040" cy="119160"/>
            </a:xfrm>
            <a:prstGeom prst="rect">
              <a:avLst/>
            </a:prstGeom>
            <a:ln w="0"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CustomShape 1"/>
          <p:cNvSpPr/>
          <p:nvPr/>
        </p:nvSpPr>
        <p:spPr>
          <a:xfrm>
            <a:off x="0" y="0"/>
            <a:ext cx="12188160" cy="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5" name="CustomShape 2"/>
          <p:cNvSpPr/>
          <p:nvPr/>
        </p:nvSpPr>
        <p:spPr>
          <a:xfrm>
            <a:off x="2165400" y="1032480"/>
            <a:ext cx="7658280" cy="71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1b4869"/>
                </a:solidFill>
                <a:latin typeface="Calibri"/>
              </a:rPr>
              <a:t>DIAGRAMA DE BLOQUES GENERAL</a:t>
            </a:r>
            <a:endParaRPr b="0" lang="es-DO" sz="4000" spc="-1" strike="noStrike">
              <a:latin typeface="Arial"/>
            </a:endParaRPr>
          </a:p>
        </p:txBody>
      </p:sp>
      <p:pic>
        <p:nvPicPr>
          <p:cNvPr id="246" name="Picture 1" descr=""/>
          <p:cNvPicPr/>
          <p:nvPr/>
        </p:nvPicPr>
        <p:blipFill>
          <a:blip r:embed="rId1"/>
          <a:srcRect l="3831" t="12898" r="61066" b="6520"/>
          <a:stretch/>
        </p:blipFill>
        <p:spPr>
          <a:xfrm>
            <a:off x="1623240" y="1757160"/>
            <a:ext cx="8756640" cy="4798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" descr=""/>
          <p:cNvPicPr/>
          <p:nvPr/>
        </p:nvPicPr>
        <p:blipFill>
          <a:blip r:embed="rId1"/>
          <a:stretch/>
        </p:blipFill>
        <p:spPr>
          <a:xfrm>
            <a:off x="1571760" y="13320"/>
            <a:ext cx="8938440" cy="6859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" descr=""/>
          <p:cNvPicPr/>
          <p:nvPr/>
        </p:nvPicPr>
        <p:blipFill>
          <a:blip r:embed="rId1"/>
          <a:stretch/>
        </p:blipFill>
        <p:spPr>
          <a:xfrm>
            <a:off x="1872000" y="0"/>
            <a:ext cx="8458200" cy="6869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CustomShape 1"/>
          <p:cNvSpPr/>
          <p:nvPr/>
        </p:nvSpPr>
        <p:spPr>
          <a:xfrm>
            <a:off x="4901040" y="1179720"/>
            <a:ext cx="6647040" cy="4654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marL="306000" indent="-30528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f8951d"/>
              </a:buClr>
              <a:buSzPct val="92000"/>
              <a:buFont typeface="Wingdings 2" charset="2"/>
              <a:buChar char=""/>
            </a:pPr>
            <a:r>
              <a:rPr b="0" lang="en-US" sz="2400" spc="-1" strike="noStrike">
                <a:solidFill>
                  <a:srgbClr val="ffffff"/>
                </a:solidFill>
                <a:latin typeface="Microsoft Sans Serif"/>
              </a:rPr>
              <a:t>Instalaciones</a:t>
            </a:r>
            <a:endParaRPr b="0" lang="es-DO" sz="2400" spc="-1" strike="noStrike">
              <a:latin typeface="Arial"/>
            </a:endParaRPr>
          </a:p>
        </p:txBody>
      </p:sp>
      <p:sp>
        <p:nvSpPr>
          <p:cNvPr id="250" name="CustomShape 2"/>
          <p:cNvSpPr/>
          <p:nvPr/>
        </p:nvSpPr>
        <p:spPr>
          <a:xfrm>
            <a:off x="767880" y="2647800"/>
            <a:ext cx="3027960" cy="171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rtl="1">
              <a:lnSpc>
                <a:spcPct val="100000"/>
              </a:lnSpc>
              <a:tabLst>
                <a:tab algn="l" pos="0"/>
              </a:tabLst>
            </a:pPr>
            <a:r>
              <a:rPr b="1" lang="en-US" sz="2400" spc="-1" strike="noStrike" cap="all">
                <a:solidFill>
                  <a:srgbClr val="ffffff"/>
                </a:solidFill>
                <a:latin typeface="Microsoft Sans Serif"/>
              </a:rPr>
              <a:t>ExperienCIA</a:t>
            </a:r>
            <a:endParaRPr b="0" lang="es-DO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CustomShape 1"/>
          <p:cNvSpPr/>
          <p:nvPr/>
        </p:nvSpPr>
        <p:spPr>
          <a:xfrm>
            <a:off x="551520" y="1845000"/>
            <a:ext cx="5684760" cy="4566960"/>
          </a:xfrm>
          <a:prstGeom prst="roundRect">
            <a:avLst>
              <a:gd name="adj" fmla="val 8594"/>
            </a:avLst>
          </a:prstGeom>
          <a:blipFill rotWithShape="0">
            <a:blip r:embed="rId1"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2" name="CustomShape 2"/>
          <p:cNvSpPr/>
          <p:nvPr/>
        </p:nvSpPr>
        <p:spPr>
          <a:xfrm>
            <a:off x="8471880" y="3769920"/>
            <a:ext cx="3017520" cy="2501280"/>
          </a:xfrm>
          <a:prstGeom prst="roundRect">
            <a:avLst>
              <a:gd name="adj" fmla="val 8594"/>
            </a:avLst>
          </a:prstGeom>
          <a:blipFill rotWithShape="0">
            <a:blip r:embed="rId2"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3" name="CustomShape 3"/>
          <p:cNvSpPr/>
          <p:nvPr/>
        </p:nvSpPr>
        <p:spPr>
          <a:xfrm>
            <a:off x="8896680" y="2686680"/>
            <a:ext cx="2167920" cy="1004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1b4869"/>
                </a:solidFill>
                <a:latin typeface="Calibri"/>
                <a:ea typeface="DejaVu Sans"/>
              </a:rPr>
              <a:t>32MVAR Equalizer System at Substation</a:t>
            </a:r>
            <a:endParaRPr b="0" lang="es-DO" sz="2000" spc="-1" strike="noStrike">
              <a:latin typeface="Arial"/>
            </a:endParaRPr>
          </a:p>
        </p:txBody>
      </p:sp>
      <p:sp>
        <p:nvSpPr>
          <p:cNvPr id="254" name="CustomShape 4"/>
          <p:cNvSpPr/>
          <p:nvPr/>
        </p:nvSpPr>
        <p:spPr>
          <a:xfrm>
            <a:off x="1523880" y="230760"/>
            <a:ext cx="9140040" cy="668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4000" spc="-1" strike="noStrike">
                <a:solidFill>
                  <a:srgbClr val="1b4869"/>
                </a:solidFill>
                <a:latin typeface="Calibri"/>
                <a:ea typeface="DejaVu Sans"/>
              </a:rPr>
              <a:t>PARQUE EÓLICO EMU DOWNS</a:t>
            </a:r>
            <a:r>
              <a:rPr b="1" lang="en-US" sz="4400" spc="-1" strike="noStrike">
                <a:solidFill>
                  <a:srgbClr val="1b4869"/>
                </a:solidFill>
                <a:latin typeface="Calibri"/>
                <a:ea typeface="DejaVu Sans"/>
              </a:rPr>
              <a:t>, </a:t>
            </a:r>
            <a:r>
              <a:rPr b="1" lang="en-US" sz="2400" spc="-1" strike="noStrike">
                <a:solidFill>
                  <a:srgbClr val="1b4869"/>
                </a:solidFill>
                <a:latin typeface="Calibri"/>
                <a:ea typeface="DejaVu Sans"/>
              </a:rPr>
              <a:t>AUSTRALIA</a:t>
            </a:r>
            <a:endParaRPr b="0" lang="es-DO" sz="2400" spc="-1" strike="noStrike">
              <a:latin typeface="Arial"/>
            </a:endParaRPr>
          </a:p>
        </p:txBody>
      </p:sp>
      <p:pic>
        <p:nvPicPr>
          <p:cNvPr id="255" name="Picture 2" descr="https://upload.wikimedia.org/wikipedia/commons/thumb/6/66/Vestas.svg/2000px-Vestas.svg.png"/>
          <p:cNvPicPr/>
          <p:nvPr/>
        </p:nvPicPr>
        <p:blipFill>
          <a:blip r:embed="rId3"/>
          <a:stretch/>
        </p:blipFill>
        <p:spPr>
          <a:xfrm>
            <a:off x="8755200" y="2061360"/>
            <a:ext cx="2451240" cy="493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CustomShape 1"/>
          <p:cNvSpPr/>
          <p:nvPr/>
        </p:nvSpPr>
        <p:spPr>
          <a:xfrm>
            <a:off x="6480000" y="540000"/>
            <a:ext cx="5578200" cy="4678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1" name="CustomShape 2"/>
          <p:cNvSpPr/>
          <p:nvPr/>
        </p:nvSpPr>
        <p:spPr>
          <a:xfrm>
            <a:off x="6480000" y="0"/>
            <a:ext cx="5614920" cy="685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marL="306000" indent="-30528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f8951d"/>
              </a:buClr>
              <a:buSzPct val="92000"/>
              <a:buFont typeface="Wingdings 2" charset="2"/>
              <a:buChar char=""/>
            </a:pPr>
            <a:r>
              <a:rPr b="0" lang="en-US" sz="2000" spc="-1" strike="noStrike">
                <a:solidFill>
                  <a:srgbClr val="ffffff"/>
                </a:solidFill>
                <a:latin typeface="Microsoft Sans Serif"/>
                <a:ea typeface="DejaVu Sans"/>
              </a:rPr>
              <a:t>CUADRO ELABORADO CON VALORES</a:t>
            </a:r>
            <a:r>
              <a:rPr b="0" lang="en-US" sz="2100" spc="-1" strike="noStrike">
                <a:solidFill>
                  <a:srgbClr val="ffffff"/>
                </a:solidFill>
                <a:latin typeface="Microsoft Sans Serif"/>
                <a:ea typeface="DejaVu Sans"/>
              </a:rPr>
              <a:t> REALES DE LOS RESULTADOS DE UN ESTUDIO DE FLUJO DE POTENCIA, SE PRESENTA:</a:t>
            </a:r>
            <a:endParaRPr b="0" lang="es-DO" sz="2100" spc="-1" strike="noStrike">
              <a:latin typeface="Arial"/>
            </a:endParaRPr>
          </a:p>
          <a:p>
            <a:pPr marL="306000" indent="-30528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f8951d"/>
              </a:buClr>
              <a:buSzPct val="92000"/>
              <a:buFont typeface="Wingdings 2" charset="2"/>
              <a:buChar char=""/>
            </a:pPr>
            <a:r>
              <a:rPr b="0" lang="en-US" sz="2200" spc="-1" strike="noStrike">
                <a:solidFill>
                  <a:srgbClr val="ffffff"/>
                </a:solidFill>
                <a:latin typeface="Microsoft Sans Serif"/>
                <a:ea typeface="DejaVu Sans"/>
              </a:rPr>
              <a:t>1- La Capacidad de la Potencia Instalada en cada subestacion (Transformador).</a:t>
            </a:r>
            <a:endParaRPr b="0" lang="es-DO" sz="2200" spc="-1" strike="noStrike">
              <a:latin typeface="Arial"/>
            </a:endParaRPr>
          </a:p>
          <a:p>
            <a:pPr marL="306000" indent="-30528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f8951d"/>
              </a:buClr>
              <a:buSzPct val="92000"/>
              <a:buFont typeface="Wingdings 2" charset="2"/>
              <a:buChar char=""/>
            </a:pPr>
            <a:r>
              <a:rPr b="0" lang="en-US" sz="2200" spc="-1" strike="noStrike">
                <a:solidFill>
                  <a:srgbClr val="ffffff"/>
                </a:solidFill>
                <a:latin typeface="Microsoft Sans Serif"/>
                <a:ea typeface="DejaVu Sans"/>
              </a:rPr>
              <a:t>2- La Potencia Activa demandada cuando se realizo el estudio.</a:t>
            </a:r>
            <a:endParaRPr b="0" lang="es-DO" sz="2200" spc="-1" strike="noStrike">
              <a:latin typeface="Arial"/>
            </a:endParaRPr>
          </a:p>
          <a:p>
            <a:pPr marL="306000" indent="-30528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f8951d"/>
              </a:buClr>
              <a:buSzPct val="92000"/>
              <a:buFont typeface="Wingdings 2" charset="2"/>
              <a:buChar char=""/>
            </a:pPr>
            <a:r>
              <a:rPr b="0" lang="en-US" sz="2200" spc="-1" strike="noStrike">
                <a:solidFill>
                  <a:srgbClr val="ffffff"/>
                </a:solidFill>
                <a:latin typeface="Microsoft Sans Serif"/>
                <a:ea typeface="DejaVu Sans"/>
              </a:rPr>
              <a:t>3- La Potencia Reactiva Demandada.</a:t>
            </a:r>
            <a:endParaRPr b="0" lang="es-DO" sz="2200" spc="-1" strike="noStrike">
              <a:latin typeface="Arial"/>
            </a:endParaRPr>
          </a:p>
          <a:p>
            <a:pPr marL="306000" indent="-30528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f8951d"/>
              </a:buClr>
              <a:buSzPct val="92000"/>
              <a:buFont typeface="Wingdings 2" charset="2"/>
              <a:buChar char=""/>
            </a:pPr>
            <a:r>
              <a:rPr b="0" lang="en-US" sz="2200" spc="-1" strike="noStrike">
                <a:solidFill>
                  <a:srgbClr val="ffffff"/>
                </a:solidFill>
                <a:latin typeface="Microsoft Sans Serif"/>
                <a:ea typeface="DejaVu Sans"/>
              </a:rPr>
              <a:t>4- El Factor de Potencia en Cada Subestacion.</a:t>
            </a:r>
            <a:endParaRPr b="0" lang="es-DO" sz="2200" spc="-1" strike="noStrike">
              <a:latin typeface="Arial"/>
            </a:endParaRPr>
          </a:p>
          <a:p>
            <a:pPr marL="306000" indent="-30528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f8951d"/>
              </a:buClr>
              <a:buSzPct val="92000"/>
              <a:buFont typeface="Wingdings 2" charset="2"/>
              <a:buChar char=""/>
            </a:pPr>
            <a:r>
              <a:rPr b="0" lang="en-US" sz="2200" spc="-1" strike="noStrike">
                <a:solidFill>
                  <a:srgbClr val="ffffff"/>
                </a:solidFill>
                <a:latin typeface="Microsoft Sans Serif"/>
                <a:ea typeface="DejaVu Sans"/>
              </a:rPr>
              <a:t>5- La Demanda Total de Potencia Reactiva en EDENORTE.</a:t>
            </a:r>
            <a:endParaRPr b="0" lang="es-DO" sz="2200" spc="-1" strike="noStrike">
              <a:latin typeface="Arial"/>
            </a:endParaRPr>
          </a:p>
          <a:p>
            <a:pPr marL="306000" indent="-30528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f8951d"/>
              </a:buClr>
              <a:buSzPct val="92000"/>
              <a:buFont typeface="Wingdings 2" charset="2"/>
              <a:buChar char=""/>
            </a:pPr>
            <a:r>
              <a:rPr b="0" lang="en-US" sz="2200" spc="-1" strike="noStrike">
                <a:solidFill>
                  <a:srgbClr val="ffffff"/>
                </a:solidFill>
                <a:latin typeface="Microsoft Sans Serif"/>
                <a:ea typeface="DejaVu Sans"/>
              </a:rPr>
              <a:t>6- La Capacidad Total Instalada de Potencia Reactiva en las Lineas de Transmision que estan dentro de la concesion de EDENORTE.</a:t>
            </a:r>
            <a:endParaRPr b="0" lang="es-DO" sz="2200" spc="-1" strike="noStrike">
              <a:latin typeface="Arial"/>
            </a:endParaRPr>
          </a:p>
        </p:txBody>
      </p:sp>
      <p:pic>
        <p:nvPicPr>
          <p:cNvPr id="192" name="" descr=""/>
          <p:cNvPicPr/>
          <p:nvPr/>
        </p:nvPicPr>
        <p:blipFill>
          <a:blip r:embed="rId1"/>
          <a:stretch/>
        </p:blipFill>
        <p:spPr>
          <a:xfrm>
            <a:off x="-4320" y="0"/>
            <a:ext cx="6303600" cy="6859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CustomShape 1"/>
          <p:cNvSpPr/>
          <p:nvPr/>
        </p:nvSpPr>
        <p:spPr>
          <a:xfrm>
            <a:off x="767520" y="1917000"/>
            <a:ext cx="5828760" cy="4547880"/>
          </a:xfrm>
          <a:prstGeom prst="roundRect">
            <a:avLst>
              <a:gd name="adj" fmla="val 0"/>
            </a:avLst>
          </a:prstGeom>
          <a:blipFill rotWithShape="0">
            <a:blip r:embed="rId1"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7" name="CustomShape 2"/>
          <p:cNvSpPr/>
          <p:nvPr/>
        </p:nvSpPr>
        <p:spPr>
          <a:xfrm>
            <a:off x="7360920" y="3004200"/>
            <a:ext cx="4447800" cy="1796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1e4b64"/>
                </a:solidFill>
                <a:latin typeface="Calibri"/>
                <a:ea typeface="DejaVu Sans"/>
              </a:rPr>
              <a:t>Compensación para Parque Eolico de 166 MW Elspec Equalizer, </a:t>
            </a:r>
            <a:endParaRPr b="0" lang="es-DO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1e4b64"/>
                </a:solidFill>
                <a:latin typeface="Calibri"/>
                <a:ea typeface="DejaVu Sans"/>
              </a:rPr>
              <a:t>Total of </a:t>
            </a:r>
            <a:r>
              <a:rPr b="1" lang="en-US" sz="4000" spc="-1" strike="noStrike">
                <a:solidFill>
                  <a:srgbClr val="1e4b64"/>
                </a:solidFill>
                <a:latin typeface="Calibri"/>
                <a:ea typeface="DejaVu Sans"/>
              </a:rPr>
              <a:t>100MVAr</a:t>
            </a:r>
            <a:endParaRPr b="0" lang="es-DO" sz="4000" spc="-1" strike="noStrike">
              <a:latin typeface="Arial"/>
            </a:endParaRPr>
          </a:p>
        </p:txBody>
      </p:sp>
      <p:pic>
        <p:nvPicPr>
          <p:cNvPr id="258" name="Picture 6" descr="http://solarbiofuels.org/images/sie_logo_petrol_rgb.png"/>
          <p:cNvPicPr/>
          <p:nvPr/>
        </p:nvPicPr>
        <p:blipFill>
          <a:blip r:embed="rId2"/>
          <a:stretch/>
        </p:blipFill>
        <p:spPr>
          <a:xfrm>
            <a:off x="8112240" y="2213280"/>
            <a:ext cx="3133080" cy="491760"/>
          </a:xfrm>
          <a:prstGeom prst="rect">
            <a:avLst/>
          </a:prstGeom>
          <a:ln w="0">
            <a:noFill/>
          </a:ln>
        </p:spPr>
      </p:pic>
      <p:sp>
        <p:nvSpPr>
          <p:cNvPr id="259" name="CustomShape 3"/>
          <p:cNvSpPr/>
          <p:nvPr/>
        </p:nvSpPr>
        <p:spPr>
          <a:xfrm>
            <a:off x="1560600" y="179640"/>
            <a:ext cx="9140040" cy="82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800" spc="-1" strike="noStrike">
                <a:solidFill>
                  <a:srgbClr val="1b4869"/>
                </a:solidFill>
                <a:latin typeface="Calibri"/>
              </a:rPr>
              <a:t>TURBINA EÓLICA - DENMARK</a:t>
            </a:r>
            <a:endParaRPr b="0" lang="es-DO" sz="4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Picture 6" descr="http://solarbiofuels.org/images/sie_logo_petrol_rgb.png"/>
          <p:cNvPicPr/>
          <p:nvPr/>
        </p:nvPicPr>
        <p:blipFill>
          <a:blip r:embed="rId1"/>
          <a:stretch/>
        </p:blipFill>
        <p:spPr>
          <a:xfrm>
            <a:off x="8112240" y="2213280"/>
            <a:ext cx="3133080" cy="491760"/>
          </a:xfrm>
          <a:prstGeom prst="rect">
            <a:avLst/>
          </a:prstGeom>
          <a:ln w="0">
            <a:noFill/>
          </a:ln>
        </p:spPr>
      </p:pic>
      <p:sp>
        <p:nvSpPr>
          <p:cNvPr id="261" name="CustomShape 1"/>
          <p:cNvSpPr/>
          <p:nvPr/>
        </p:nvSpPr>
        <p:spPr>
          <a:xfrm>
            <a:off x="1560600" y="179640"/>
            <a:ext cx="9140040" cy="82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90000"/>
              </a:lnSpc>
            </a:pPr>
            <a:r>
              <a:rPr b="1" lang="en-US" sz="4800" spc="-1" strike="noStrike">
                <a:solidFill>
                  <a:srgbClr val="1b4869"/>
                </a:solidFill>
                <a:latin typeface="Calibri"/>
                <a:ea typeface="DejaVu Sans"/>
              </a:rPr>
              <a:t>TURBINA EÓLICA - DENMARK</a:t>
            </a:r>
            <a:endParaRPr b="0" lang="es-DO" sz="4800" spc="-1" strike="noStrike">
              <a:latin typeface="Arial"/>
            </a:endParaRPr>
          </a:p>
        </p:txBody>
      </p:sp>
      <p:sp>
        <p:nvSpPr>
          <p:cNvPr id="262" name="CustomShape 2"/>
          <p:cNvSpPr/>
          <p:nvPr/>
        </p:nvSpPr>
        <p:spPr>
          <a:xfrm>
            <a:off x="4457520" y="1211400"/>
            <a:ext cx="3346200" cy="57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1b4869"/>
                </a:solidFill>
                <a:latin typeface="Arial"/>
                <a:ea typeface="DejaVu Sans"/>
              </a:rPr>
              <a:t>Location</a:t>
            </a:r>
            <a:endParaRPr b="0" lang="es-DO" sz="3200" spc="-1" strike="noStrike">
              <a:latin typeface="Arial"/>
            </a:endParaRPr>
          </a:p>
        </p:txBody>
      </p:sp>
      <p:sp>
        <p:nvSpPr>
          <p:cNvPr id="263" name="CustomShape 3"/>
          <p:cNvSpPr/>
          <p:nvPr/>
        </p:nvSpPr>
        <p:spPr>
          <a:xfrm>
            <a:off x="824760" y="588240"/>
            <a:ext cx="4469400" cy="4469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64" name="Picture 7" descr=""/>
          <p:cNvPicPr/>
          <p:nvPr/>
        </p:nvPicPr>
        <p:blipFill>
          <a:blip r:embed="rId2"/>
          <a:srcRect l="11198" t="25559" r="61360" b="6730"/>
          <a:stretch/>
        </p:blipFill>
        <p:spPr>
          <a:xfrm>
            <a:off x="735840" y="2139120"/>
            <a:ext cx="6217920" cy="4308120"/>
          </a:xfrm>
          <a:prstGeom prst="rect">
            <a:avLst/>
          </a:prstGeom>
          <a:ln w="0">
            <a:noFill/>
          </a:ln>
        </p:spPr>
      </p:pic>
      <p:pic>
        <p:nvPicPr>
          <p:cNvPr id="265" name="Picture 8" descr="Nysted Wind Farm - Wikidata"/>
          <p:cNvPicPr/>
          <p:nvPr/>
        </p:nvPicPr>
        <p:blipFill>
          <a:blip r:embed="rId3"/>
          <a:stretch/>
        </p:blipFill>
        <p:spPr>
          <a:xfrm>
            <a:off x="7166880" y="4215960"/>
            <a:ext cx="4564080" cy="2231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Picture 4" descr=""/>
          <p:cNvPicPr/>
          <p:nvPr/>
        </p:nvPicPr>
        <p:blipFill>
          <a:blip r:embed="rId1"/>
          <a:stretch/>
        </p:blipFill>
        <p:spPr>
          <a:xfrm>
            <a:off x="4821480" y="1833480"/>
            <a:ext cx="4380840" cy="2421360"/>
          </a:xfrm>
          <a:prstGeom prst="rect">
            <a:avLst/>
          </a:prstGeom>
          <a:ln w="0">
            <a:noFill/>
          </a:ln>
        </p:spPr>
      </p:pic>
      <p:sp>
        <p:nvSpPr>
          <p:cNvPr id="267" name="CustomShape 1"/>
          <p:cNvSpPr/>
          <p:nvPr/>
        </p:nvSpPr>
        <p:spPr>
          <a:xfrm>
            <a:off x="2729880" y="1074960"/>
            <a:ext cx="672876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 rtl="1">
              <a:lnSpc>
                <a:spcPct val="100000"/>
              </a:lnSpc>
            </a:pPr>
            <a:r>
              <a:rPr b="1" lang="en-US" sz="3600" spc="-1" strike="noStrike">
                <a:solidFill>
                  <a:srgbClr val="1f5c89"/>
                </a:solidFill>
                <a:latin typeface="Calibri"/>
                <a:ea typeface="DejaVu Sans"/>
              </a:rPr>
              <a:t>Melbourne Water</a:t>
            </a:r>
            <a:endParaRPr b="0" lang="es-DO" sz="3600" spc="-1" strike="noStrike">
              <a:latin typeface="Arial"/>
            </a:endParaRPr>
          </a:p>
        </p:txBody>
      </p:sp>
      <p:pic>
        <p:nvPicPr>
          <p:cNvPr id="268" name="Picture 2" descr=""/>
          <p:cNvPicPr/>
          <p:nvPr/>
        </p:nvPicPr>
        <p:blipFill>
          <a:blip r:embed="rId2"/>
          <a:stretch/>
        </p:blipFill>
        <p:spPr>
          <a:xfrm>
            <a:off x="535320" y="3855240"/>
            <a:ext cx="4169880" cy="2720880"/>
          </a:xfrm>
          <a:prstGeom prst="rect">
            <a:avLst/>
          </a:prstGeom>
          <a:ln w="0">
            <a:noFill/>
          </a:ln>
        </p:spPr>
      </p:pic>
      <p:pic>
        <p:nvPicPr>
          <p:cNvPr id="269" name="Picture 10" descr="http://vicwater.org.au/wp-content/uploads/2013/01/Logo-Melbourne-Water.png"/>
          <p:cNvPicPr/>
          <p:nvPr/>
        </p:nvPicPr>
        <p:blipFill>
          <a:blip r:embed="rId3"/>
          <a:stretch/>
        </p:blipFill>
        <p:spPr>
          <a:xfrm>
            <a:off x="9205920" y="1875960"/>
            <a:ext cx="2555280" cy="748440"/>
          </a:xfrm>
          <a:prstGeom prst="rect">
            <a:avLst/>
          </a:prstGeom>
          <a:ln w="0">
            <a:noFill/>
          </a:ln>
        </p:spPr>
      </p:pic>
      <p:sp>
        <p:nvSpPr>
          <p:cNvPr id="270" name="CustomShape 2"/>
          <p:cNvSpPr/>
          <p:nvPr/>
        </p:nvSpPr>
        <p:spPr>
          <a:xfrm>
            <a:off x="535320" y="1833480"/>
            <a:ext cx="4169880" cy="1903680"/>
          </a:xfrm>
          <a:prstGeom prst="roundRect">
            <a:avLst>
              <a:gd name="adj" fmla="val 8594"/>
            </a:avLst>
          </a:prstGeom>
          <a:blipFill rotWithShape="0">
            <a:blip r:embed="rId4"/>
            <a:stretch/>
          </a:blipFill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71" name="CustomShape 3"/>
          <p:cNvSpPr/>
          <p:nvPr/>
        </p:nvSpPr>
        <p:spPr>
          <a:xfrm>
            <a:off x="4799880" y="4365000"/>
            <a:ext cx="7077240" cy="2777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24000" indent="-34236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buClr>
                <a:srgbClr val="5b9bd5"/>
              </a:buClr>
              <a:buSzPct val="90000"/>
              <a:buFont typeface="Wingdings" charset="2"/>
              <a:buChar char=""/>
            </a:pPr>
            <a:r>
              <a:rPr b="0" lang="en-US" sz="2000" spc="-1" strike="noStrike">
                <a:solidFill>
                  <a:srgbClr val="1b4869"/>
                </a:solidFill>
                <a:latin typeface="Calibri"/>
                <a:ea typeface="DejaVu Sans"/>
              </a:rPr>
              <a:t>Equalizer Combinado de 8.4MVAr – ST  &amp;  2.4MVAr Sistemas de Equalizer </a:t>
            </a:r>
            <a:endParaRPr b="0" lang="es-DO" sz="2000" spc="-1" strike="noStrike">
              <a:latin typeface="Arial"/>
            </a:endParaRPr>
          </a:p>
          <a:p>
            <a:pPr marL="324000" indent="-34236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buClr>
                <a:srgbClr val="5b9bd5"/>
              </a:buClr>
              <a:buSzPct val="90000"/>
              <a:buFont typeface="Wingdings" charset="2"/>
              <a:buChar char=""/>
            </a:pPr>
            <a:r>
              <a:rPr b="0" lang="en-US" sz="2000" spc="-1" strike="noStrike">
                <a:solidFill>
                  <a:srgbClr val="1b4869"/>
                </a:solidFill>
                <a:latin typeface="Calibri"/>
                <a:ea typeface="DejaVu Sans"/>
              </a:rPr>
              <a:t>1 Sistema Centralizado que Sirve a 4 Motores Individuales</a:t>
            </a:r>
            <a:endParaRPr b="0" lang="es-DO" sz="2000" spc="-1" strike="noStrike">
              <a:latin typeface="Arial"/>
            </a:endParaRPr>
          </a:p>
          <a:p>
            <a:pPr marL="324000" indent="-34236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buClr>
                <a:srgbClr val="5b9bd5"/>
              </a:buClr>
              <a:buSzPct val="90000"/>
              <a:buFont typeface="Wingdings" charset="2"/>
              <a:buChar char=""/>
            </a:pPr>
            <a:r>
              <a:rPr b="0" lang="en-US" sz="2000" spc="-1" strike="noStrike">
                <a:solidFill>
                  <a:srgbClr val="1b4869"/>
                </a:solidFill>
                <a:latin typeface="Calibri"/>
                <a:ea typeface="DejaVu Sans"/>
              </a:rPr>
              <a:t>Mejora del 66% en la caída de voltaje</a:t>
            </a:r>
            <a:endParaRPr b="0" lang="es-DO" sz="2000" spc="-1" strike="noStrike">
              <a:latin typeface="Arial"/>
            </a:endParaRPr>
          </a:p>
          <a:p>
            <a:pPr marL="324000" indent="-34236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buClr>
                <a:srgbClr val="5b9bd5"/>
              </a:buClr>
              <a:buSzPct val="90000"/>
              <a:buFont typeface="Wingdings" charset="2"/>
              <a:buChar char=""/>
            </a:pPr>
            <a:r>
              <a:rPr b="0" lang="en-US" sz="2000" spc="-1" strike="noStrike">
                <a:solidFill>
                  <a:srgbClr val="1b4869"/>
                </a:solidFill>
                <a:latin typeface="Calibri"/>
                <a:ea typeface="DejaVu Sans"/>
              </a:rPr>
              <a:t>83% Compensación</a:t>
            </a:r>
            <a:endParaRPr b="0" lang="es-DO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spcAft>
                <a:spcPts val="1199"/>
              </a:spcAft>
            </a:pPr>
            <a:endParaRPr b="0" lang="es-DO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spcAft>
                <a:spcPts val="1199"/>
              </a:spcAft>
            </a:pPr>
            <a:endParaRPr b="0" lang="es-DO" sz="2000" spc="-1" strike="noStrike">
              <a:latin typeface="Arial"/>
            </a:endParaRPr>
          </a:p>
        </p:txBody>
      </p:sp>
      <p:sp>
        <p:nvSpPr>
          <p:cNvPr id="272" name="CustomShape 4"/>
          <p:cNvSpPr/>
          <p:nvPr/>
        </p:nvSpPr>
        <p:spPr>
          <a:xfrm>
            <a:off x="1981080" y="44640"/>
            <a:ext cx="8225640" cy="1070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90000"/>
              </a:lnSpc>
            </a:pPr>
            <a:r>
              <a:rPr b="1" lang="en-US" sz="4400" spc="-1" strike="noStrike">
                <a:solidFill>
                  <a:srgbClr val="1b4869"/>
                </a:solidFill>
                <a:latin typeface="Calibri"/>
                <a:ea typeface="DejaVu Sans"/>
              </a:rPr>
              <a:t>EQUALIZER-ST</a:t>
            </a:r>
            <a:endParaRPr b="0" lang="es-DO" sz="4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CustomShape 1"/>
          <p:cNvSpPr/>
          <p:nvPr/>
        </p:nvSpPr>
        <p:spPr>
          <a:xfrm>
            <a:off x="549360" y="894600"/>
            <a:ext cx="10511640" cy="891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3600" spc="-1" strike="noStrike">
                <a:solidFill>
                  <a:srgbClr val="1b4869"/>
                </a:solidFill>
                <a:latin typeface="Calibri"/>
              </a:rPr>
              <a:t>HISTORY PROJECTS</a:t>
            </a:r>
            <a:endParaRPr b="0" lang="es-DO" sz="3600" spc="-1" strike="noStrike">
              <a:latin typeface="Arial"/>
            </a:endParaRPr>
          </a:p>
        </p:txBody>
      </p:sp>
      <p:sp>
        <p:nvSpPr>
          <p:cNvPr id="274" name="CustomShape 2"/>
          <p:cNvSpPr/>
          <p:nvPr/>
        </p:nvSpPr>
        <p:spPr>
          <a:xfrm>
            <a:off x="8362080" y="2236320"/>
            <a:ext cx="3307680" cy="3502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Se vendieron e instalaron varios sistemas MV Equalizer a través de un socio OEM desde 2001 en EE. UU., Israel y más.</a:t>
            </a:r>
            <a:endParaRPr b="0" lang="es-DO" sz="3200" spc="-1" strike="noStrike">
              <a:latin typeface="Arial"/>
            </a:endParaRPr>
          </a:p>
        </p:txBody>
      </p:sp>
      <p:sp>
        <p:nvSpPr>
          <p:cNvPr id="275" name="CustomShape 3"/>
          <p:cNvSpPr/>
          <p:nvPr/>
        </p:nvSpPr>
        <p:spPr>
          <a:xfrm>
            <a:off x="716760" y="1954440"/>
            <a:ext cx="6848640" cy="394272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76" name="Content Placeholder 3" descr=""/>
          <p:cNvPicPr/>
          <p:nvPr/>
        </p:nvPicPr>
        <p:blipFill>
          <a:blip r:embed="rId1"/>
          <a:srcRect l="0" t="0" r="3327" b="8751"/>
          <a:stretch/>
        </p:blipFill>
        <p:spPr>
          <a:xfrm>
            <a:off x="919800" y="2143080"/>
            <a:ext cx="6951960" cy="4028040"/>
          </a:xfrm>
          <a:prstGeom prst="rect">
            <a:avLst/>
          </a:prstGeom>
          <a:ln w="0">
            <a:noFill/>
          </a:ln>
        </p:spPr>
      </p:pic>
      <p:pic>
        <p:nvPicPr>
          <p:cNvPr id="277" name="Picture 2" descr=""/>
          <p:cNvPicPr/>
          <p:nvPr/>
        </p:nvPicPr>
        <p:blipFill>
          <a:blip r:embed="rId2"/>
          <a:stretch/>
        </p:blipFill>
        <p:spPr>
          <a:xfrm>
            <a:off x="9205560" y="1082160"/>
            <a:ext cx="2070720" cy="621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Content Placeholder 3" descr=""/>
          <p:cNvPicPr/>
          <p:nvPr/>
        </p:nvPicPr>
        <p:blipFill>
          <a:blip r:embed="rId1"/>
          <a:stretch/>
        </p:blipFill>
        <p:spPr>
          <a:xfrm rot="5400000">
            <a:off x="-438840" y="2914200"/>
            <a:ext cx="4604040" cy="2591280"/>
          </a:xfrm>
          <a:prstGeom prst="rect">
            <a:avLst/>
          </a:prstGeom>
          <a:ln w="0">
            <a:noFill/>
          </a:ln>
        </p:spPr>
      </p:pic>
      <p:pic>
        <p:nvPicPr>
          <p:cNvPr id="279" name="Picture 5" descr=""/>
          <p:cNvPicPr/>
          <p:nvPr/>
        </p:nvPicPr>
        <p:blipFill>
          <a:blip r:embed="rId2"/>
          <a:stretch/>
        </p:blipFill>
        <p:spPr>
          <a:xfrm>
            <a:off x="3236400" y="1908000"/>
            <a:ext cx="8484480" cy="4521960"/>
          </a:xfrm>
          <a:prstGeom prst="rect">
            <a:avLst/>
          </a:prstGeom>
          <a:ln w="0">
            <a:noFill/>
          </a:ln>
        </p:spPr>
      </p:pic>
      <p:pic>
        <p:nvPicPr>
          <p:cNvPr id="280" name="Picture 2" descr="Samsung Logo Png - Free Transparent PNG Logos"/>
          <p:cNvPicPr/>
          <p:nvPr/>
        </p:nvPicPr>
        <p:blipFill>
          <a:blip r:embed="rId3"/>
          <a:stretch/>
        </p:blipFill>
        <p:spPr>
          <a:xfrm>
            <a:off x="8573760" y="327240"/>
            <a:ext cx="2766240" cy="2073600"/>
          </a:xfrm>
          <a:prstGeom prst="rect">
            <a:avLst/>
          </a:prstGeom>
          <a:ln w="0">
            <a:noFill/>
          </a:ln>
        </p:spPr>
      </p:pic>
      <p:sp>
        <p:nvSpPr>
          <p:cNvPr id="281" name="CustomShape 1"/>
          <p:cNvSpPr/>
          <p:nvPr/>
        </p:nvSpPr>
        <p:spPr>
          <a:xfrm>
            <a:off x="1981080" y="44640"/>
            <a:ext cx="8225640" cy="1070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90000"/>
              </a:lnSpc>
            </a:pPr>
            <a:r>
              <a:rPr b="1" lang="en-US" sz="4400" spc="-1" strike="noStrike">
                <a:solidFill>
                  <a:srgbClr val="1b4869"/>
                </a:solidFill>
                <a:latin typeface="Calibri"/>
                <a:ea typeface="DejaVu Sans"/>
              </a:rPr>
              <a:t>MEDIUM VOLTAGE EQUALIZER</a:t>
            </a:r>
            <a:endParaRPr b="0" lang="es-DO" sz="4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Content Placeholder 4" descr=""/>
          <p:cNvPicPr/>
          <p:nvPr/>
        </p:nvPicPr>
        <p:blipFill>
          <a:blip r:embed="rId1"/>
          <a:stretch/>
        </p:blipFill>
        <p:spPr>
          <a:xfrm rot="5400000">
            <a:off x="284760" y="3106440"/>
            <a:ext cx="4526640" cy="2140200"/>
          </a:xfrm>
          <a:prstGeom prst="rect">
            <a:avLst/>
          </a:prstGeom>
          <a:ln w="0">
            <a:noFill/>
          </a:ln>
        </p:spPr>
      </p:pic>
      <p:pic>
        <p:nvPicPr>
          <p:cNvPr id="283" name="Picture 8" descr=""/>
          <p:cNvPicPr/>
          <p:nvPr/>
        </p:nvPicPr>
        <p:blipFill>
          <a:blip r:embed="rId2"/>
          <a:stretch/>
        </p:blipFill>
        <p:spPr>
          <a:xfrm>
            <a:off x="3982680" y="1913400"/>
            <a:ext cx="7702920" cy="4526640"/>
          </a:xfrm>
          <a:prstGeom prst="rect">
            <a:avLst/>
          </a:prstGeom>
          <a:ln w="0">
            <a:noFill/>
          </a:ln>
        </p:spPr>
      </p:pic>
      <p:pic>
        <p:nvPicPr>
          <p:cNvPr id="284" name="Picture 2" descr="Samsung Logo Png - Free Transparent PNG Logos"/>
          <p:cNvPicPr/>
          <p:nvPr/>
        </p:nvPicPr>
        <p:blipFill>
          <a:blip r:embed="rId3"/>
          <a:stretch/>
        </p:blipFill>
        <p:spPr>
          <a:xfrm>
            <a:off x="8573760" y="327240"/>
            <a:ext cx="2766240" cy="2073600"/>
          </a:xfrm>
          <a:prstGeom prst="rect">
            <a:avLst/>
          </a:prstGeom>
          <a:ln w="0">
            <a:noFill/>
          </a:ln>
        </p:spPr>
      </p:pic>
      <p:sp>
        <p:nvSpPr>
          <p:cNvPr id="285" name="CustomShape 1"/>
          <p:cNvSpPr/>
          <p:nvPr/>
        </p:nvSpPr>
        <p:spPr>
          <a:xfrm>
            <a:off x="1981080" y="44640"/>
            <a:ext cx="8225640" cy="1070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90000"/>
              </a:lnSpc>
            </a:pPr>
            <a:r>
              <a:rPr b="1" lang="en-US" sz="4400" spc="-1" strike="noStrike">
                <a:solidFill>
                  <a:srgbClr val="1b4869"/>
                </a:solidFill>
                <a:latin typeface="Calibri"/>
                <a:ea typeface="DejaVu Sans"/>
              </a:rPr>
              <a:t>MEDIUM VOLTAGE EQUALIZER</a:t>
            </a:r>
            <a:endParaRPr b="0" lang="es-DO" sz="4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CustomShape 1"/>
          <p:cNvSpPr/>
          <p:nvPr/>
        </p:nvSpPr>
        <p:spPr>
          <a:xfrm>
            <a:off x="1981080" y="44640"/>
            <a:ext cx="8225640" cy="1070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90000"/>
              </a:lnSpc>
            </a:pPr>
            <a:r>
              <a:rPr b="1" lang="en-US" sz="4400" spc="-1" strike="noStrike">
                <a:solidFill>
                  <a:srgbClr val="1b4869"/>
                </a:solidFill>
                <a:latin typeface="Calibri"/>
                <a:ea typeface="DejaVu Sans"/>
              </a:rPr>
              <a:t>MEDIUM VOLTAGE EQUALIZER</a:t>
            </a:r>
            <a:endParaRPr b="0" lang="es-DO" sz="4400" spc="-1" strike="noStrike">
              <a:latin typeface="Arial"/>
            </a:endParaRPr>
          </a:p>
        </p:txBody>
      </p:sp>
      <p:pic>
        <p:nvPicPr>
          <p:cNvPr id="287" name="Picture 2" descr=""/>
          <p:cNvPicPr/>
          <p:nvPr/>
        </p:nvPicPr>
        <p:blipFill>
          <a:blip r:embed="rId1"/>
          <a:stretch/>
        </p:blipFill>
        <p:spPr>
          <a:xfrm>
            <a:off x="10036440" y="1017000"/>
            <a:ext cx="1101240" cy="705240"/>
          </a:xfrm>
          <a:prstGeom prst="rect">
            <a:avLst/>
          </a:prstGeom>
          <a:ln w="0">
            <a:noFill/>
          </a:ln>
        </p:spPr>
      </p:pic>
      <p:pic>
        <p:nvPicPr>
          <p:cNvPr id="288" name="Picture 6" descr="A building with a reflection of the sky&#10;&#10;Description automatically generated"/>
          <p:cNvPicPr/>
          <p:nvPr/>
        </p:nvPicPr>
        <p:blipFill>
          <a:blip r:embed="rId2"/>
          <a:srcRect l="1245" t="13985" r="21269" b="14931"/>
          <a:stretch/>
        </p:blipFill>
        <p:spPr>
          <a:xfrm rot="10800000">
            <a:off x="977040" y="2027880"/>
            <a:ext cx="6047280" cy="4159800"/>
          </a:xfrm>
          <a:prstGeom prst="rect">
            <a:avLst/>
          </a:prstGeom>
          <a:ln w="0">
            <a:noFill/>
          </a:ln>
        </p:spPr>
      </p:pic>
      <p:pic>
        <p:nvPicPr>
          <p:cNvPr id="289" name="608EFE2A-6568-44AA-B956-6313754EF755" descr="66D799DE-039B-4EE4-8E07-DAF977A7BC27.JPG"/>
          <p:cNvPicPr/>
          <p:nvPr/>
        </p:nvPicPr>
        <p:blipFill>
          <a:blip r:embed="rId3"/>
          <a:stretch/>
        </p:blipFill>
        <p:spPr>
          <a:xfrm>
            <a:off x="7826040" y="2027880"/>
            <a:ext cx="3118680" cy="4159800"/>
          </a:xfrm>
          <a:prstGeom prst="rect">
            <a:avLst/>
          </a:prstGeom>
          <a:ln w="0">
            <a:noFill/>
          </a:ln>
        </p:spPr>
      </p:pic>
      <p:sp>
        <p:nvSpPr>
          <p:cNvPr id="290" name="CustomShape 2"/>
          <p:cNvSpPr/>
          <p:nvPr/>
        </p:nvSpPr>
        <p:spPr>
          <a:xfrm>
            <a:off x="-115920" y="834120"/>
            <a:ext cx="8225640" cy="1070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90000"/>
              </a:lnSpc>
            </a:pPr>
            <a:r>
              <a:rPr b="0" lang="en-US" sz="4000" spc="-1" strike="noStrike">
                <a:solidFill>
                  <a:srgbClr val="1b4869"/>
                </a:solidFill>
                <a:latin typeface="Calibri"/>
                <a:ea typeface="DejaVu Sans"/>
              </a:rPr>
              <a:t>2 Systems of 7MVAr in 11.5kV</a:t>
            </a:r>
            <a:endParaRPr b="0" lang="es-DO" sz="4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CustomShape 1"/>
          <p:cNvSpPr/>
          <p:nvPr/>
        </p:nvSpPr>
        <p:spPr>
          <a:xfrm>
            <a:off x="1981080" y="44640"/>
            <a:ext cx="8225640" cy="1070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90000"/>
              </a:lnSpc>
            </a:pPr>
            <a:r>
              <a:rPr b="1" lang="en-US" sz="4400" spc="-1" strike="noStrike">
                <a:solidFill>
                  <a:srgbClr val="1b4869"/>
                </a:solidFill>
                <a:latin typeface="Calibri"/>
                <a:ea typeface="DejaVu Sans"/>
              </a:rPr>
              <a:t>MEDIUM VOLTAGE EQUALIZER</a:t>
            </a:r>
            <a:endParaRPr b="0" lang="es-DO" sz="4400" spc="-1" strike="noStrike">
              <a:latin typeface="Arial"/>
            </a:endParaRPr>
          </a:p>
        </p:txBody>
      </p:sp>
      <p:pic>
        <p:nvPicPr>
          <p:cNvPr id="292" name="Picture 2" descr=""/>
          <p:cNvPicPr/>
          <p:nvPr/>
        </p:nvPicPr>
        <p:blipFill>
          <a:blip r:embed="rId1"/>
          <a:stretch/>
        </p:blipFill>
        <p:spPr>
          <a:xfrm>
            <a:off x="10036440" y="1017000"/>
            <a:ext cx="1101240" cy="705240"/>
          </a:xfrm>
          <a:prstGeom prst="rect">
            <a:avLst/>
          </a:prstGeom>
          <a:ln w="0">
            <a:noFill/>
          </a:ln>
        </p:spPr>
      </p:pic>
      <p:sp>
        <p:nvSpPr>
          <p:cNvPr id="293" name="CustomShape 2"/>
          <p:cNvSpPr/>
          <p:nvPr/>
        </p:nvSpPr>
        <p:spPr>
          <a:xfrm>
            <a:off x="-115920" y="834120"/>
            <a:ext cx="8225640" cy="1070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90000"/>
              </a:lnSpc>
            </a:pPr>
            <a:r>
              <a:rPr b="0" lang="en-US" sz="4000" spc="-1" strike="noStrike">
                <a:solidFill>
                  <a:srgbClr val="1b4869"/>
                </a:solidFill>
                <a:latin typeface="Calibri"/>
                <a:ea typeface="DejaVu Sans"/>
              </a:rPr>
              <a:t>2 Systems of 7MVAr in 11.5kV</a:t>
            </a:r>
            <a:endParaRPr b="0" lang="es-DO" sz="4000" spc="-1" strike="noStrike">
              <a:latin typeface="Arial"/>
            </a:endParaRPr>
          </a:p>
        </p:txBody>
      </p:sp>
      <p:pic>
        <p:nvPicPr>
          <p:cNvPr id="294" name="Picture 2" descr="A bird's eye view of a building&#10;&#10;Description automatically generated"/>
          <p:cNvPicPr/>
          <p:nvPr/>
        </p:nvPicPr>
        <p:blipFill>
          <a:blip r:embed="rId2"/>
          <a:srcRect l="16748" t="1191" r="12872" b="8022"/>
          <a:stretch/>
        </p:blipFill>
        <p:spPr>
          <a:xfrm>
            <a:off x="546840" y="2698560"/>
            <a:ext cx="3957840" cy="2871000"/>
          </a:xfrm>
          <a:prstGeom prst="rect">
            <a:avLst/>
          </a:prstGeom>
          <a:ln w="0">
            <a:noFill/>
          </a:ln>
        </p:spPr>
      </p:pic>
      <p:pic>
        <p:nvPicPr>
          <p:cNvPr id="295" name="Picture 5" descr="A building with a light on the side&#10;&#10;Description automatically generated with medium confidence"/>
          <p:cNvPicPr/>
          <p:nvPr/>
        </p:nvPicPr>
        <p:blipFill>
          <a:blip r:embed="rId3"/>
          <a:srcRect l="11007" t="12382" r="0" b="0"/>
          <a:stretch/>
        </p:blipFill>
        <p:spPr>
          <a:xfrm>
            <a:off x="4582080" y="2112120"/>
            <a:ext cx="7058880" cy="3907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Picture 3" descr=""/>
          <p:cNvPicPr/>
          <p:nvPr/>
        </p:nvPicPr>
        <p:blipFill>
          <a:blip r:embed="rId1"/>
          <a:srcRect l="45879" t="5715" r="-6" b="-352"/>
          <a:stretch/>
        </p:blipFill>
        <p:spPr>
          <a:xfrm>
            <a:off x="3987000" y="4604400"/>
            <a:ext cx="4947120" cy="2249640"/>
          </a:xfrm>
          <a:prstGeom prst="rect">
            <a:avLst/>
          </a:prstGeom>
          <a:ln w="0">
            <a:noFill/>
          </a:ln>
        </p:spPr>
      </p:pic>
      <p:pic>
        <p:nvPicPr>
          <p:cNvPr id="297" name="Picture 5" descr=""/>
          <p:cNvPicPr/>
          <p:nvPr/>
        </p:nvPicPr>
        <p:blipFill>
          <a:blip r:embed="rId2"/>
          <a:srcRect l="0" t="1077" r="55936" b="0"/>
          <a:stretch/>
        </p:blipFill>
        <p:spPr>
          <a:xfrm>
            <a:off x="0" y="4604400"/>
            <a:ext cx="3892680" cy="2273760"/>
          </a:xfrm>
          <a:prstGeom prst="rect">
            <a:avLst/>
          </a:prstGeom>
          <a:ln w="0">
            <a:noFill/>
          </a:ln>
        </p:spPr>
      </p:pic>
      <p:pic>
        <p:nvPicPr>
          <p:cNvPr id="298" name="Picture 15" descr=""/>
          <p:cNvPicPr/>
          <p:nvPr/>
        </p:nvPicPr>
        <p:blipFill>
          <a:blip r:embed="rId3"/>
          <a:srcRect l="65356" t="1919" r="0" b="20776"/>
          <a:stretch/>
        </p:blipFill>
        <p:spPr>
          <a:xfrm>
            <a:off x="3987720" y="1504440"/>
            <a:ext cx="8200800" cy="3022200"/>
          </a:xfrm>
          <a:prstGeom prst="rect">
            <a:avLst/>
          </a:prstGeom>
          <a:ln w="0">
            <a:noFill/>
          </a:ln>
        </p:spPr>
      </p:pic>
      <p:sp>
        <p:nvSpPr>
          <p:cNvPr id="299" name="CustomShape 1"/>
          <p:cNvSpPr/>
          <p:nvPr/>
        </p:nvSpPr>
        <p:spPr>
          <a:xfrm>
            <a:off x="8937720" y="1416600"/>
            <a:ext cx="52200" cy="3116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cap="rnd" w="7620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0" name="CustomShape 2"/>
          <p:cNvSpPr/>
          <p:nvPr/>
        </p:nvSpPr>
        <p:spPr>
          <a:xfrm>
            <a:off x="3987720" y="10800"/>
            <a:ext cx="8200800" cy="1413000"/>
          </a:xfrm>
          <a:prstGeom prst="rect">
            <a:avLst/>
          </a:prstGeom>
          <a:solidFill>
            <a:srgbClr val="f8951d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301" name="CustomShape 3"/>
          <p:cNvSpPr/>
          <p:nvPr/>
        </p:nvSpPr>
        <p:spPr>
          <a:xfrm>
            <a:off x="4473000" y="359280"/>
            <a:ext cx="8200080" cy="705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4800" spc="-1" strike="noStrike" cap="all">
                <a:solidFill>
                  <a:srgbClr val="ffffff"/>
                </a:solidFill>
                <a:latin typeface="Microsoft Sans Serif"/>
              </a:rPr>
              <a:t>gracias!</a:t>
            </a:r>
            <a:endParaRPr b="0" lang="es-DO" sz="4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CustomShape 1"/>
          <p:cNvSpPr/>
          <p:nvPr/>
        </p:nvSpPr>
        <p:spPr>
          <a:xfrm>
            <a:off x="6480000" y="540000"/>
            <a:ext cx="5578200" cy="4678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4" name="CustomShape 2"/>
          <p:cNvSpPr/>
          <p:nvPr/>
        </p:nvSpPr>
        <p:spPr>
          <a:xfrm>
            <a:off x="6732000" y="180000"/>
            <a:ext cx="5398200" cy="6658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marL="306000" indent="-30528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f8951d"/>
              </a:buClr>
              <a:buSzPct val="92000"/>
              <a:buFont typeface="Wingdings 2" charset="2"/>
              <a:buChar char=""/>
            </a:pPr>
            <a:r>
              <a:rPr b="0" lang="en-US" sz="2000" spc="-1" strike="noStrike">
                <a:solidFill>
                  <a:srgbClr val="ffffff"/>
                </a:solidFill>
                <a:latin typeface="Microsoft Sans Serif"/>
                <a:ea typeface="DejaVu Sans"/>
              </a:rPr>
              <a:t>CUADRO ELABORADO CON VALORES</a:t>
            </a:r>
            <a:r>
              <a:rPr b="0" lang="en-US" sz="2100" spc="-1" strike="noStrike">
                <a:solidFill>
                  <a:srgbClr val="ffffff"/>
                </a:solidFill>
                <a:latin typeface="Microsoft Sans Serif"/>
                <a:ea typeface="DejaVu Sans"/>
              </a:rPr>
              <a:t> REALES DE LOS RESULTADOS DE UN ESTUDIO DE FLUJO DE POTENCIA, SE PRESENTA:</a:t>
            </a:r>
            <a:endParaRPr b="0" lang="es-DO" sz="2100" spc="-1" strike="noStrike">
              <a:latin typeface="Arial"/>
            </a:endParaRPr>
          </a:p>
          <a:p>
            <a:pPr marL="306000" indent="-30528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f8951d"/>
              </a:buClr>
              <a:buSzPct val="92000"/>
              <a:buFont typeface="Wingdings 2" charset="2"/>
              <a:buChar char=""/>
            </a:pPr>
            <a:r>
              <a:rPr b="0" lang="en-US" sz="2200" spc="-1" strike="noStrike">
                <a:solidFill>
                  <a:srgbClr val="ffffff"/>
                </a:solidFill>
                <a:latin typeface="Microsoft Sans Serif"/>
                <a:ea typeface="DejaVu Sans"/>
              </a:rPr>
              <a:t>1- La Capacidad de la Potencia Instalada en cada subestacion (Transformador).</a:t>
            </a:r>
            <a:endParaRPr b="0" lang="es-DO" sz="2200" spc="-1" strike="noStrike">
              <a:latin typeface="Arial"/>
            </a:endParaRPr>
          </a:p>
          <a:p>
            <a:pPr marL="306000" indent="-30528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f8951d"/>
              </a:buClr>
              <a:buSzPct val="92000"/>
              <a:buFont typeface="Wingdings 2" charset="2"/>
              <a:buChar char=""/>
            </a:pPr>
            <a:r>
              <a:rPr b="0" lang="en-US" sz="2200" spc="-1" strike="noStrike">
                <a:solidFill>
                  <a:srgbClr val="ffffff"/>
                </a:solidFill>
                <a:latin typeface="Microsoft Sans Serif"/>
                <a:ea typeface="DejaVu Sans"/>
              </a:rPr>
              <a:t>2- La Potencia Activa demandada cuando se realizo el estudio.</a:t>
            </a:r>
            <a:endParaRPr b="0" lang="es-DO" sz="2200" spc="-1" strike="noStrike">
              <a:latin typeface="Arial"/>
            </a:endParaRPr>
          </a:p>
          <a:p>
            <a:pPr marL="306000" indent="-30528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f8951d"/>
              </a:buClr>
              <a:buSzPct val="92000"/>
              <a:buFont typeface="Wingdings 2" charset="2"/>
              <a:buChar char=""/>
            </a:pPr>
            <a:r>
              <a:rPr b="0" lang="en-US" sz="2200" spc="-1" strike="noStrike">
                <a:solidFill>
                  <a:srgbClr val="ffffff"/>
                </a:solidFill>
                <a:latin typeface="Microsoft Sans Serif"/>
                <a:ea typeface="DejaVu Sans"/>
              </a:rPr>
              <a:t>3- La Potencia Reactiva Demandada.</a:t>
            </a:r>
            <a:endParaRPr b="0" lang="es-DO" sz="2200" spc="-1" strike="noStrike">
              <a:latin typeface="Arial"/>
            </a:endParaRPr>
          </a:p>
          <a:p>
            <a:pPr marL="306000" indent="-30528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f8951d"/>
              </a:buClr>
              <a:buSzPct val="92000"/>
              <a:buFont typeface="Wingdings 2" charset="2"/>
              <a:buChar char=""/>
            </a:pPr>
            <a:r>
              <a:rPr b="0" lang="en-US" sz="2200" spc="-1" strike="noStrike">
                <a:solidFill>
                  <a:srgbClr val="ffffff"/>
                </a:solidFill>
                <a:latin typeface="Microsoft Sans Serif"/>
                <a:ea typeface="DejaVu Sans"/>
              </a:rPr>
              <a:t>4- El Factor de Potencia en Cada Subestacion.</a:t>
            </a:r>
            <a:endParaRPr b="0" lang="es-DO" sz="2200" spc="-1" strike="noStrike">
              <a:latin typeface="Arial"/>
            </a:endParaRPr>
          </a:p>
          <a:p>
            <a:pPr marL="306000" indent="-30528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f8951d"/>
              </a:buClr>
              <a:buSzPct val="92000"/>
              <a:buFont typeface="Wingdings 2" charset="2"/>
              <a:buChar char=""/>
            </a:pPr>
            <a:r>
              <a:rPr b="0" lang="en-US" sz="2200" spc="-1" strike="noStrike">
                <a:solidFill>
                  <a:srgbClr val="ffffff"/>
                </a:solidFill>
                <a:latin typeface="Microsoft Sans Serif"/>
                <a:ea typeface="DejaVu Sans"/>
              </a:rPr>
              <a:t>5- La Demanda Total de Potencia Reactiva en EDESUR.</a:t>
            </a:r>
            <a:endParaRPr b="0" lang="es-DO" sz="2200" spc="-1" strike="noStrike">
              <a:latin typeface="Arial"/>
            </a:endParaRPr>
          </a:p>
          <a:p>
            <a:pPr marL="306000" indent="-30528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f8951d"/>
              </a:buClr>
              <a:buSzPct val="92000"/>
              <a:buFont typeface="Wingdings 2" charset="2"/>
              <a:buChar char=""/>
            </a:pPr>
            <a:r>
              <a:rPr b="0" lang="en-US" sz="2200" spc="-1" strike="noStrike">
                <a:solidFill>
                  <a:srgbClr val="ffffff"/>
                </a:solidFill>
                <a:latin typeface="Microsoft Sans Serif"/>
                <a:ea typeface="DejaVu Sans"/>
              </a:rPr>
              <a:t>6- La Capacidad Total Instalada de Potencia Reactiva en las Lineas de Transmision que estan dentro de la concesion de EDESUR.</a:t>
            </a:r>
            <a:endParaRPr b="0" lang="es-DO" sz="2200" spc="-1" strike="noStrike">
              <a:latin typeface="Arial"/>
            </a:endParaRPr>
          </a:p>
        </p:txBody>
      </p:sp>
      <p:pic>
        <p:nvPicPr>
          <p:cNvPr id="195" name="" descr=""/>
          <p:cNvPicPr/>
          <p:nvPr/>
        </p:nvPicPr>
        <p:blipFill>
          <a:blip r:embed="rId1"/>
          <a:stretch/>
        </p:blipFill>
        <p:spPr>
          <a:xfrm>
            <a:off x="-6480" y="0"/>
            <a:ext cx="6888600" cy="6856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CustomShape 1"/>
          <p:cNvSpPr/>
          <p:nvPr/>
        </p:nvSpPr>
        <p:spPr>
          <a:xfrm>
            <a:off x="6480000" y="540000"/>
            <a:ext cx="5578200" cy="4678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7" name="CustomShape 2"/>
          <p:cNvSpPr/>
          <p:nvPr/>
        </p:nvSpPr>
        <p:spPr>
          <a:xfrm>
            <a:off x="6732000" y="180000"/>
            <a:ext cx="5398200" cy="6658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marL="306000" indent="-30528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f8951d"/>
              </a:buClr>
              <a:buSzPct val="92000"/>
              <a:buFont typeface="Wingdings 2" charset="2"/>
              <a:buChar char=""/>
            </a:pPr>
            <a:r>
              <a:rPr b="0" lang="en-US" sz="2000" spc="-1" strike="noStrike">
                <a:solidFill>
                  <a:srgbClr val="ffffff"/>
                </a:solidFill>
                <a:latin typeface="Microsoft Sans Serif"/>
                <a:ea typeface="DejaVu Sans"/>
              </a:rPr>
              <a:t>CUADRO ELABORADO CON VALORES</a:t>
            </a:r>
            <a:r>
              <a:rPr b="0" lang="en-US" sz="2100" spc="-1" strike="noStrike">
                <a:solidFill>
                  <a:srgbClr val="ffffff"/>
                </a:solidFill>
                <a:latin typeface="Microsoft Sans Serif"/>
                <a:ea typeface="DejaVu Sans"/>
              </a:rPr>
              <a:t> REALES DE LOS RESULTADOS DE UN ESTUDIO DE FLUJO DE POTENCIA, SE PRESENTA:</a:t>
            </a:r>
            <a:endParaRPr b="0" lang="es-DO" sz="2100" spc="-1" strike="noStrike">
              <a:latin typeface="Arial"/>
            </a:endParaRPr>
          </a:p>
          <a:p>
            <a:pPr marL="306000" indent="-30528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f8951d"/>
              </a:buClr>
              <a:buSzPct val="92000"/>
              <a:buFont typeface="Wingdings 2" charset="2"/>
              <a:buChar char=""/>
            </a:pPr>
            <a:r>
              <a:rPr b="0" lang="en-US" sz="2200" spc="-1" strike="noStrike">
                <a:solidFill>
                  <a:srgbClr val="ffffff"/>
                </a:solidFill>
                <a:latin typeface="Microsoft Sans Serif"/>
                <a:ea typeface="DejaVu Sans"/>
              </a:rPr>
              <a:t>1- La Capacidad de la Potencia Instalada en cada subestacion (Transformador).</a:t>
            </a:r>
            <a:endParaRPr b="0" lang="es-DO" sz="2200" spc="-1" strike="noStrike">
              <a:latin typeface="Arial"/>
            </a:endParaRPr>
          </a:p>
          <a:p>
            <a:pPr marL="306000" indent="-30528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f8951d"/>
              </a:buClr>
              <a:buSzPct val="92000"/>
              <a:buFont typeface="Wingdings 2" charset="2"/>
              <a:buChar char=""/>
            </a:pPr>
            <a:r>
              <a:rPr b="0" lang="en-US" sz="2200" spc="-1" strike="noStrike">
                <a:solidFill>
                  <a:srgbClr val="ffffff"/>
                </a:solidFill>
                <a:latin typeface="Microsoft Sans Serif"/>
                <a:ea typeface="DejaVu Sans"/>
              </a:rPr>
              <a:t>2- La Potencia Activa demandada cuando se realizo el estudio.</a:t>
            </a:r>
            <a:endParaRPr b="0" lang="es-DO" sz="2200" spc="-1" strike="noStrike">
              <a:latin typeface="Arial"/>
            </a:endParaRPr>
          </a:p>
          <a:p>
            <a:pPr marL="306000" indent="-30528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f8951d"/>
              </a:buClr>
              <a:buSzPct val="92000"/>
              <a:buFont typeface="Wingdings 2" charset="2"/>
              <a:buChar char=""/>
            </a:pPr>
            <a:r>
              <a:rPr b="0" lang="en-US" sz="2200" spc="-1" strike="noStrike">
                <a:solidFill>
                  <a:srgbClr val="ffffff"/>
                </a:solidFill>
                <a:latin typeface="Microsoft Sans Serif"/>
                <a:ea typeface="DejaVu Sans"/>
              </a:rPr>
              <a:t>3- La Potencia Reactiva Demandada.</a:t>
            </a:r>
            <a:endParaRPr b="0" lang="es-DO" sz="2200" spc="-1" strike="noStrike">
              <a:latin typeface="Arial"/>
            </a:endParaRPr>
          </a:p>
          <a:p>
            <a:pPr marL="306000" indent="-30528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f8951d"/>
              </a:buClr>
              <a:buSzPct val="92000"/>
              <a:buFont typeface="Wingdings 2" charset="2"/>
              <a:buChar char=""/>
            </a:pPr>
            <a:r>
              <a:rPr b="0" lang="en-US" sz="2200" spc="-1" strike="noStrike">
                <a:solidFill>
                  <a:srgbClr val="ffffff"/>
                </a:solidFill>
                <a:latin typeface="Microsoft Sans Serif"/>
                <a:ea typeface="DejaVu Sans"/>
              </a:rPr>
              <a:t>4- El Factor de Potencia en Cada Subestacion.</a:t>
            </a:r>
            <a:endParaRPr b="0" lang="es-DO" sz="2200" spc="-1" strike="noStrike">
              <a:latin typeface="Arial"/>
            </a:endParaRPr>
          </a:p>
          <a:p>
            <a:pPr marL="306000" indent="-30528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f8951d"/>
              </a:buClr>
              <a:buSzPct val="92000"/>
              <a:buFont typeface="Wingdings 2" charset="2"/>
              <a:buChar char=""/>
            </a:pPr>
            <a:r>
              <a:rPr b="0" lang="en-US" sz="2200" spc="-1" strike="noStrike">
                <a:solidFill>
                  <a:srgbClr val="ffffff"/>
                </a:solidFill>
                <a:latin typeface="Microsoft Sans Serif"/>
                <a:ea typeface="DejaVu Sans"/>
              </a:rPr>
              <a:t>5- La Demanda Total de Potencia Reactiva en EDEESTE.</a:t>
            </a:r>
            <a:endParaRPr b="0" lang="es-DO" sz="2200" spc="-1" strike="noStrike">
              <a:latin typeface="Arial"/>
            </a:endParaRPr>
          </a:p>
          <a:p>
            <a:pPr marL="306000" indent="-30528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f8951d"/>
              </a:buClr>
              <a:buSzPct val="92000"/>
              <a:buFont typeface="Wingdings 2" charset="2"/>
              <a:buChar char=""/>
            </a:pPr>
            <a:r>
              <a:rPr b="0" lang="en-US" sz="2200" spc="-1" strike="noStrike">
                <a:solidFill>
                  <a:srgbClr val="ffffff"/>
                </a:solidFill>
                <a:latin typeface="Microsoft Sans Serif"/>
                <a:ea typeface="DejaVu Sans"/>
              </a:rPr>
              <a:t>6- La Capacidad Total Instalada de Potencia Reactiva en las Lineas de Transmision que estan dentro de la concesion de EDEESTE.</a:t>
            </a:r>
            <a:endParaRPr b="0" lang="es-DO" sz="2200" spc="-1" strike="noStrike">
              <a:latin typeface="Arial"/>
            </a:endParaRPr>
          </a:p>
        </p:txBody>
      </p:sp>
      <p:pic>
        <p:nvPicPr>
          <p:cNvPr id="198" name="" descr=""/>
          <p:cNvPicPr/>
          <p:nvPr/>
        </p:nvPicPr>
        <p:blipFill>
          <a:blip r:embed="rId1"/>
          <a:stretch/>
        </p:blipFill>
        <p:spPr>
          <a:xfrm>
            <a:off x="9000" y="-7200"/>
            <a:ext cx="7015680" cy="6864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" descr=""/>
          <p:cNvPicPr/>
          <p:nvPr/>
        </p:nvPicPr>
        <p:blipFill>
          <a:blip r:embed="rId1"/>
          <a:stretch/>
        </p:blipFill>
        <p:spPr>
          <a:xfrm>
            <a:off x="0" y="1042200"/>
            <a:ext cx="8098200" cy="5458680"/>
          </a:xfrm>
          <a:prstGeom prst="rect">
            <a:avLst/>
          </a:prstGeom>
          <a:ln w="0">
            <a:noFill/>
          </a:ln>
        </p:spPr>
      </p:pic>
      <p:sp>
        <p:nvSpPr>
          <p:cNvPr id="200" name="CustomShape 1"/>
          <p:cNvSpPr/>
          <p:nvPr/>
        </p:nvSpPr>
        <p:spPr>
          <a:xfrm>
            <a:off x="7956000" y="1656000"/>
            <a:ext cx="3958200" cy="4968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1e4b64"/>
                </a:solidFill>
                <a:latin typeface="Calibri"/>
                <a:ea typeface="DejaVu Sans"/>
              </a:rPr>
              <a:t>Comparacion de los Parametros electricos cuando hay compensacion Vs cuando no hay compensacion:</a:t>
            </a:r>
            <a:endParaRPr b="0" lang="es-DO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s-DO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1e4b64"/>
                </a:solidFill>
                <a:latin typeface="Calibri"/>
                <a:ea typeface="DejaVu Sans"/>
              </a:rPr>
              <a:t>1- Se observa en la grafica de voltaje que cuando no hay compensacion el voltaje es de 455V. Y cuando se compensa la potencia reactiva el voltaje se estabiliza a 480V.</a:t>
            </a:r>
            <a:endParaRPr b="0" lang="es-DO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s-DO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1e4b64"/>
                </a:solidFill>
                <a:latin typeface="Calibri"/>
                <a:ea typeface="DejaVu Sans"/>
              </a:rPr>
              <a:t>2- En la Grafica de corriente se observa la variacion de los valores cuando pasa de 2.5 kA al valor de 1.9 kA para una diferencia de 600A</a:t>
            </a:r>
            <a:endParaRPr b="0" lang="es-DO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CustomShape 1"/>
          <p:cNvSpPr/>
          <p:nvPr/>
        </p:nvSpPr>
        <p:spPr>
          <a:xfrm>
            <a:off x="7956000" y="1656000"/>
            <a:ext cx="3958200" cy="1919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1e4b64"/>
                </a:solidFill>
                <a:latin typeface="Calibri"/>
                <a:ea typeface="DejaVu Sans"/>
              </a:rPr>
              <a:t>Grafico del comportamiento de la Curva de Potencia Reactiva (KVAr) con compensacion y sin compensacion.</a:t>
            </a:r>
            <a:endParaRPr b="0" lang="es-DO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s-DO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s-DO" sz="2000" spc="-1" strike="noStrike">
              <a:latin typeface="Arial"/>
            </a:endParaRPr>
          </a:p>
        </p:txBody>
      </p:sp>
      <p:pic>
        <p:nvPicPr>
          <p:cNvPr id="202" name="" descr=""/>
          <p:cNvPicPr/>
          <p:nvPr/>
        </p:nvPicPr>
        <p:blipFill>
          <a:blip r:embed="rId1"/>
          <a:stretch/>
        </p:blipFill>
        <p:spPr>
          <a:xfrm>
            <a:off x="8280" y="972000"/>
            <a:ext cx="7839360" cy="5326200"/>
          </a:xfrm>
          <a:prstGeom prst="rect">
            <a:avLst/>
          </a:prstGeom>
          <a:ln w="0">
            <a:noFill/>
          </a:ln>
        </p:spPr>
      </p:pic>
      <p:sp>
        <p:nvSpPr>
          <p:cNvPr id="203" name="CustomShape 2"/>
          <p:cNvSpPr/>
          <p:nvPr/>
        </p:nvSpPr>
        <p:spPr>
          <a:xfrm>
            <a:off x="7920000" y="4752000"/>
            <a:ext cx="3958200" cy="161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1e4b64"/>
                </a:solidFill>
                <a:latin typeface="Calibri"/>
                <a:ea typeface="DejaVu Sans"/>
              </a:rPr>
              <a:t>Grafico del comportamiento de la Curva del Factor de Potencia con compensacion y sin compensacion.</a:t>
            </a:r>
            <a:endParaRPr b="0" lang="es-DO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s-DO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s-DO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CustomShape 1"/>
          <p:cNvSpPr/>
          <p:nvPr/>
        </p:nvSpPr>
        <p:spPr>
          <a:xfrm>
            <a:off x="7956000" y="1656000"/>
            <a:ext cx="3958200" cy="161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1e4b64"/>
                </a:solidFill>
                <a:latin typeface="Calibri"/>
                <a:ea typeface="DejaVu Sans"/>
              </a:rPr>
              <a:t>Grafico del comportamiento de la Curva de Potencia Activa (MW) con compensacion y sin compensacion.</a:t>
            </a:r>
            <a:endParaRPr b="0" lang="es-DO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s-DO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s-DO" sz="2000" spc="-1" strike="noStrike">
              <a:latin typeface="Arial"/>
            </a:endParaRPr>
          </a:p>
        </p:txBody>
      </p:sp>
      <p:sp>
        <p:nvSpPr>
          <p:cNvPr id="205" name="CustomShape 2"/>
          <p:cNvSpPr/>
          <p:nvPr/>
        </p:nvSpPr>
        <p:spPr>
          <a:xfrm>
            <a:off x="7920000" y="4752000"/>
            <a:ext cx="3958200" cy="161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1e4b64"/>
                </a:solidFill>
                <a:latin typeface="Calibri"/>
                <a:ea typeface="DejaVu Sans"/>
              </a:rPr>
              <a:t>Grafico del comportamiento de la Curva de Potencia Aparente con compensacion y sin compensacion.</a:t>
            </a:r>
            <a:endParaRPr b="0" lang="es-DO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s-DO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s-DO" sz="2000" spc="-1" strike="noStrike">
              <a:latin typeface="Arial"/>
            </a:endParaRPr>
          </a:p>
        </p:txBody>
      </p:sp>
      <p:pic>
        <p:nvPicPr>
          <p:cNvPr id="206" name="" descr=""/>
          <p:cNvPicPr/>
          <p:nvPr/>
        </p:nvPicPr>
        <p:blipFill>
          <a:blip r:embed="rId1"/>
          <a:stretch/>
        </p:blipFill>
        <p:spPr>
          <a:xfrm>
            <a:off x="17640" y="1019880"/>
            <a:ext cx="7900560" cy="2638800"/>
          </a:xfrm>
          <a:prstGeom prst="rect">
            <a:avLst/>
          </a:prstGeom>
          <a:ln w="0">
            <a:noFill/>
          </a:ln>
        </p:spPr>
      </p:pic>
      <p:pic>
        <p:nvPicPr>
          <p:cNvPr id="207" name="" descr=""/>
          <p:cNvPicPr/>
          <p:nvPr/>
        </p:nvPicPr>
        <p:blipFill>
          <a:blip r:embed="rId2"/>
          <a:stretch/>
        </p:blipFill>
        <p:spPr>
          <a:xfrm>
            <a:off x="10440" y="3996000"/>
            <a:ext cx="7907760" cy="2662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" descr=""/>
          <p:cNvPicPr/>
          <p:nvPr/>
        </p:nvPicPr>
        <p:blipFill>
          <a:blip r:embed="rId1"/>
          <a:stretch/>
        </p:blipFill>
        <p:spPr>
          <a:xfrm>
            <a:off x="15480" y="1008000"/>
            <a:ext cx="7785360" cy="5848200"/>
          </a:xfrm>
          <a:prstGeom prst="rect">
            <a:avLst/>
          </a:prstGeom>
          <a:ln w="0">
            <a:noFill/>
          </a:ln>
        </p:spPr>
      </p:pic>
      <p:sp>
        <p:nvSpPr>
          <p:cNvPr id="209" name="CustomShape 1"/>
          <p:cNvSpPr/>
          <p:nvPr/>
        </p:nvSpPr>
        <p:spPr>
          <a:xfrm>
            <a:off x="7956000" y="1656000"/>
            <a:ext cx="3958200" cy="5273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1e4b64"/>
                </a:solidFill>
                <a:latin typeface="Calibri"/>
                <a:ea typeface="DejaVu Sans"/>
              </a:rPr>
              <a:t>Relacion de los KVA de un transformador con la Variacion del Factor de Potencia y una carga invariable de 100 KW:</a:t>
            </a:r>
            <a:endParaRPr b="0" lang="es-DO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s-DO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1e4b64"/>
                </a:solidFill>
                <a:latin typeface="Calibri"/>
                <a:ea typeface="DejaVu Sans"/>
              </a:rPr>
              <a:t>1- Cuando el FP es igual a 1, los KVA del transformador es igual a los KW de la carga.</a:t>
            </a:r>
            <a:endParaRPr b="0" lang="es-DO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s-DO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1e4b64"/>
                </a:solidFill>
                <a:latin typeface="Calibri"/>
                <a:ea typeface="DejaVu Sans"/>
              </a:rPr>
              <a:t>2- Cuando el FP es igual a o.8, la carga, ademas de los 100 KW, tiene una demanda de potencia Reactiva de 75 KVAr y la potencia que necesita entregar el transformador son 125 KVA.</a:t>
            </a:r>
            <a:endParaRPr b="0" lang="es-DO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s-DO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s-DO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" descr=""/>
          <p:cNvPicPr/>
          <p:nvPr/>
        </p:nvPicPr>
        <p:blipFill>
          <a:blip r:embed="rId1"/>
          <a:stretch/>
        </p:blipFill>
        <p:spPr>
          <a:xfrm>
            <a:off x="16920" y="1008000"/>
            <a:ext cx="7901280" cy="5866920"/>
          </a:xfrm>
          <a:prstGeom prst="rect">
            <a:avLst/>
          </a:prstGeom>
          <a:ln w="0">
            <a:noFill/>
          </a:ln>
        </p:spPr>
      </p:pic>
      <p:sp>
        <p:nvSpPr>
          <p:cNvPr id="211" name="CustomShape 1"/>
          <p:cNvSpPr/>
          <p:nvPr/>
        </p:nvSpPr>
        <p:spPr>
          <a:xfrm>
            <a:off x="7956000" y="1872000"/>
            <a:ext cx="3958200" cy="252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1e4b64"/>
                </a:solidFill>
                <a:latin typeface="Calibri"/>
                <a:ea typeface="DejaVu Sans"/>
              </a:rPr>
              <a:t>Variacion de la seccion de un Conductor con la Variacion del Factor de Potencia en una carga determinada:</a:t>
            </a:r>
            <a:endParaRPr b="0" lang="es-DO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s-DO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s-DO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s-DO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s-DO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064a63"/>
      </a:accent1>
      <a:accent2>
        <a:srgbClr val="f8951d"/>
      </a:accent2>
      <a:accent3>
        <a:srgbClr val="3dcd58"/>
      </a:accent3>
      <a:accent4>
        <a:srgbClr val="969fa7"/>
      </a:accent4>
      <a:accent5>
        <a:srgbClr val="a9c37c"/>
      </a:accent5>
      <a:accent6>
        <a:srgbClr val="5a8071"/>
      </a:accent6>
      <a:hlink>
        <a:srgbClr val="828282"/>
      </a:hlink>
      <a:folHlink>
        <a:srgbClr val="a5a5a5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064a63"/>
      </a:accent1>
      <a:accent2>
        <a:srgbClr val="f8951d"/>
      </a:accent2>
      <a:accent3>
        <a:srgbClr val="3dcd58"/>
      </a:accent3>
      <a:accent4>
        <a:srgbClr val="969fa7"/>
      </a:accent4>
      <a:accent5>
        <a:srgbClr val="a9c37c"/>
      </a:accent5>
      <a:accent6>
        <a:srgbClr val="5a8071"/>
      </a:accent6>
      <a:hlink>
        <a:srgbClr val="828282"/>
      </a:hlink>
      <a:folHlink>
        <a:srgbClr val="a5a5a5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064a63"/>
      </a:accent1>
      <a:accent2>
        <a:srgbClr val="f8951d"/>
      </a:accent2>
      <a:accent3>
        <a:srgbClr val="3dcd58"/>
      </a:accent3>
      <a:accent4>
        <a:srgbClr val="969fa7"/>
      </a:accent4>
      <a:accent5>
        <a:srgbClr val="a9c37c"/>
      </a:accent5>
      <a:accent6>
        <a:srgbClr val="5a8071"/>
      </a:accent6>
      <a:hlink>
        <a:srgbClr val="828282"/>
      </a:hlink>
      <a:folHlink>
        <a:srgbClr val="a5a5a5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 Elspec Solutions 16-9</Template>
  <TotalTime>3762</TotalTime>
  <Application>LibreOffice/7.0.6.2$Windows_X86_64 LibreOffice_project/144abb84a525d8e30c9dbbefa69cbbf2d8d4ae3b</Application>
  <AppVersion>15.0000</AppVersion>
  <Words>2484</Words>
  <Paragraphs>591</Paragraphs>
  <Company>Elspec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2019-05-16T12:25:48Z</dcterms:created>
  <dc:creator>Adi Solomon</dc:creator>
  <dc:description/>
  <dc:language>es-DO</dc:language>
  <cp:lastModifiedBy/>
  <dcterms:modified xsi:type="dcterms:W3CDTF">2024-09-07T07:11:12Z</dcterms:modified>
  <cp:revision>223</cp:revision>
  <dc:subject/>
  <dc:title>MV EQ System- Preliminary Information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15</vt:i4>
  </property>
  <property fmtid="{D5CDD505-2E9C-101B-9397-08002B2CF9AE}" pid="3" name="PresentationFormat">
    <vt:lpwstr>Widescreen</vt:lpwstr>
  </property>
  <property fmtid="{D5CDD505-2E9C-101B-9397-08002B2CF9AE}" pid="4" name="Slides">
    <vt:i4>52</vt:i4>
  </property>
</Properties>
</file>