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Masters/slideMaster1.xml" ContentType="application/vnd.openxmlformats-officedocument.presentationml.slideMaster+xml"/>
  <Override PartName="/ppt/slideMasters/_rels/slideMaster1.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media/image1.png" ContentType="image/png"/>
  <Override PartName="/ppt/media/image2.png" ContentType="image/png"/>
  <Override PartName="/ppt/media/image3.jpeg" ContentType="image/jpeg"/>
  <Override PartName="/ppt/media/image5.png" ContentType="image/png"/>
  <Override PartName="/ppt/media/image4.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_rels/notesSlide1.xml.rels" ContentType="application/vnd.openxmlformats-package.relationships+xml"/>
  <Override PartName="/ppt/notesSlides/_rels/notesSlide2.xml.rels" ContentType="application/vnd.openxmlformats-package.relationships+xml"/>
  <Override PartName="/ppt/notesSlides/_rels/notesSlide3.xml.rels" ContentType="application/vnd.openxmlformats-package.relationships+xml"/>
  <Override PartName="/ppt/notesSlides/_rels/notesSlide4.xml.rels" ContentType="application/vnd.openxmlformats-package.relationships+xml"/>
  <Override PartName="/ppt/notesSlides/_rels/notesSlide5.xml.rels" ContentType="application/vnd.openxmlformats-package.relationships+xml"/>
  <Override PartName="/ppt/notesSlides/_rels/notesSlide6.xml.rels" ContentType="application/vnd.openxmlformats-package.relationships+xml"/>
  <Override PartName="/ppt/notesSlides/_rels/notesSlide7.xml.rels" ContentType="application/vnd.openxmlformats-package.relationships+xml"/>
  <Override PartName="/ppt/notesSlides/_rels/notesSlide8.xml.rels" ContentType="application/vnd.openxmlformats-package.relationships+xml"/>
  <Override PartName="/ppt/notesSlides/_rels/notesSlide9.xml.rels" ContentType="application/vnd.openxmlformats-package.relationships+xml"/>
  <Override PartName="/ppt/notesSlides/_rels/notesSlide10.xml.rels" ContentType="application/vnd.openxmlformats-package.relationships+xml"/>
  <Override PartName="/ppt/notesSlides/_rels/notesSlide11.xml.rels" ContentType="application/vnd.openxmlformats-package.relationships+xml"/>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 id="265" r:id="rId13"/>
    <p:sldId id="266" r:id="rId14"/>
  </p:sldIdLst>
  <p:sldSz cx="12192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
</Relationships>
</file>

<file path=ppt/charts/chart1.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1" lang="es-DO" sz="1400" spc="-1" strike="noStrike">
                <a:solidFill>
                  <a:srgbClr val="000000"/>
                </a:solidFill>
                <a:latin typeface="Aptos"/>
                <a:ea typeface="DejaVu Sans"/>
              </a:defRPr>
            </a:pPr>
            <a:r>
              <a:rPr b="1" lang="es-DO" sz="1400" spc="-1" strike="noStrike">
                <a:solidFill>
                  <a:srgbClr val="000000"/>
                </a:solidFill>
                <a:latin typeface="Aptos"/>
                <a:ea typeface="DejaVu Sans"/>
              </a:rPr>
              <a:t>Precio Monómico de Compra - Venta – VAD  EDEs y TC </a:t>
            </a:r>
          </a:p>
        </c:rich>
      </c:tx>
      <c:overlay val="0"/>
      <c:spPr>
        <a:noFill/>
        <a:ln w="0">
          <a:solidFill>
            <a:srgbClr val="000000"/>
          </a:solidFill>
        </a:ln>
      </c:spPr>
    </c:title>
    <c:autoTitleDeleted val="0"/>
    <c:plotArea>
      <c:barChart>
        <c:barDir val="col"/>
        <c:grouping val="clustered"/>
        <c:varyColors val="0"/>
        <c:ser>
          <c:idx val="0"/>
          <c:order val="0"/>
          <c:tx>
            <c:strRef>
              <c:f>label 0</c:f>
              <c:strCache>
                <c:ptCount val="1"/>
                <c:pt idx="0">
                  <c:v>PMC</c:v>
                </c:pt>
              </c:strCache>
            </c:strRef>
          </c:tx>
          <c:spPr>
            <a:solidFill>
              <a:srgbClr val="e97132"/>
            </a:solidFill>
            <a:ln w="0">
              <a:noFill/>
            </a:ln>
          </c:spPr>
          <c:invertIfNegative val="0"/>
          <c:dPt>
            <c:idx val="0"/>
            <c:invertIfNegative val="0"/>
            <c:spPr>
              <a:solidFill>
                <a:srgbClr val="e97132"/>
              </a:solidFill>
              <a:ln w="0">
                <a:noFill/>
              </a:ln>
            </c:spPr>
          </c:dPt>
          <c:dPt>
            <c:idx val="1"/>
            <c:invertIfNegative val="0"/>
            <c:spPr>
              <a:solidFill>
                <a:srgbClr val="e97132"/>
              </a:solidFill>
              <a:ln w="0">
                <a:noFill/>
              </a:ln>
            </c:spPr>
          </c:dPt>
          <c:dPt>
            <c:idx val="2"/>
            <c:invertIfNegative val="0"/>
            <c:spPr>
              <a:solidFill>
                <a:srgbClr val="e97132"/>
              </a:solidFill>
              <a:ln w="0">
                <a:noFill/>
              </a:ln>
            </c:spPr>
          </c:dPt>
          <c:dPt>
            <c:idx val="3"/>
            <c:invertIfNegative val="0"/>
            <c:spPr>
              <a:solidFill>
                <a:srgbClr val="e97132"/>
              </a:solidFill>
              <a:ln w="0">
                <a:noFill/>
              </a:ln>
            </c:spPr>
          </c:dPt>
          <c:dPt>
            <c:idx val="4"/>
            <c:invertIfNegative val="0"/>
            <c:spPr>
              <a:solidFill>
                <a:srgbClr val="e97132"/>
              </a:solidFill>
              <a:ln w="0">
                <a:noFill/>
              </a:ln>
            </c:spPr>
          </c:dPt>
          <c:dPt>
            <c:idx val="5"/>
            <c:invertIfNegative val="0"/>
            <c:spPr>
              <a:solidFill>
                <a:srgbClr val="e97132"/>
              </a:solidFill>
              <a:ln w="0">
                <a:noFill/>
              </a:ln>
            </c:spPr>
          </c:dPt>
          <c:dPt>
            <c:idx val="6"/>
            <c:invertIfNegative val="0"/>
            <c:spPr>
              <a:solidFill>
                <a:srgbClr val="e97132"/>
              </a:solidFill>
              <a:ln w="0">
                <a:noFill/>
              </a:ln>
            </c:spPr>
          </c:dPt>
          <c:dPt>
            <c:idx val="7"/>
            <c:invertIfNegative val="0"/>
            <c:spPr>
              <a:solidFill>
                <a:srgbClr val="e97132"/>
              </a:solidFill>
              <a:ln w="0">
                <a:noFill/>
              </a:ln>
            </c:spPr>
          </c:dPt>
          <c:dLbls>
            <c:numFmt formatCode="General" sourceLinked="0"/>
            <c:dLbl>
              <c:idx val="0"/>
              <c:layout>
                <c:manualLayout>
                  <c:x val="-0.0176896113964581"/>
                  <c:y val="-0.0152729994535393"/>
                </c:manualLayout>
              </c:layout>
              <c:numFmt formatCode="General" sourceLinked="0"/>
              <c:txPr>
                <a:bodyPr wrap="square"/>
                <a:lstStyle/>
                <a:p>
                  <a:pPr>
                    <a:defRPr b="0" sz="800" spc="-1" strike="noStrike">
                      <a:solidFill>
                        <a:srgbClr val="404040"/>
                      </a:solidFill>
                      <a:latin typeface="Aptos"/>
                      <a:ea typeface="DejaVu Sans"/>
                    </a:defRPr>
                  </a:pPr>
                </a:p>
              </c:txPr>
              <c:dLblPos val="outEnd"/>
              <c:showLegendKey val="0"/>
              <c:showVal val="1"/>
              <c:showCatName val="0"/>
              <c:showSerName val="0"/>
              <c:showPercent val="0"/>
              <c:separator>; </c:separator>
            </c:dLbl>
            <c:dLbl>
              <c:idx val="1"/>
              <c:layout>
                <c:manualLayout>
                  <c:x val="-0.0112585444310414"/>
                  <c:y val="-0.0274913990163707"/>
                </c:manualLayout>
              </c:layout>
              <c:numFmt formatCode="General" sourceLinked="0"/>
              <c:txPr>
                <a:bodyPr wrap="square"/>
                <a:lstStyle/>
                <a:p>
                  <a:pPr>
                    <a:defRPr b="0" sz="800" spc="-1" strike="noStrike">
                      <a:solidFill>
                        <a:srgbClr val="404040"/>
                      </a:solidFill>
                      <a:latin typeface="Aptos"/>
                      <a:ea typeface="DejaVu Sans"/>
                    </a:defRPr>
                  </a:pPr>
                </a:p>
              </c:txPr>
              <c:dLblPos val="outEnd"/>
              <c:showLegendKey val="0"/>
              <c:showVal val="1"/>
              <c:showCatName val="0"/>
              <c:showSerName val="0"/>
              <c:showPercent val="0"/>
              <c:separator>; </c:separator>
            </c:dLbl>
            <c:dLbl>
              <c:idx val="2"/>
              <c:layout>
                <c:manualLayout>
                  <c:x val="-0.00482509047044632"/>
                  <c:y val="0"/>
                </c:manualLayout>
              </c:layout>
              <c:numFmt formatCode="General" sourceLinked="0"/>
              <c:txPr>
                <a:bodyPr wrap="square"/>
                <a:lstStyle/>
                <a:p>
                  <a:pPr>
                    <a:defRPr b="0" sz="800" spc="-1" strike="noStrike">
                      <a:solidFill>
                        <a:srgbClr val="404040"/>
                      </a:solidFill>
                      <a:latin typeface="Aptos"/>
                      <a:ea typeface="DejaVu Sans"/>
                    </a:defRPr>
                  </a:pPr>
                </a:p>
              </c:txPr>
              <c:dLblPos val="outEnd"/>
              <c:showLegendKey val="0"/>
              <c:showVal val="1"/>
              <c:showCatName val="0"/>
              <c:showSerName val="0"/>
              <c:showPercent val="0"/>
              <c:separator>; </c:separator>
            </c:dLbl>
            <c:dLbl>
              <c:idx val="3"/>
              <c:layout>
                <c:manualLayout>
                  <c:x val="-0.0112585444310414"/>
                  <c:y val="-0.0305459989070786"/>
                </c:manualLayout>
              </c:layout>
              <c:numFmt formatCode="General" sourceLinked="0"/>
              <c:txPr>
                <a:bodyPr wrap="square"/>
                <a:lstStyle/>
                <a:p>
                  <a:pPr>
                    <a:defRPr b="0" sz="800" spc="-1" strike="noStrike">
                      <a:solidFill>
                        <a:srgbClr val="404040"/>
                      </a:solidFill>
                      <a:latin typeface="Aptos"/>
                      <a:ea typeface="DejaVu Sans"/>
                    </a:defRPr>
                  </a:pPr>
                </a:p>
              </c:txPr>
              <c:dLblPos val="outEnd"/>
              <c:showLegendKey val="0"/>
              <c:showVal val="1"/>
              <c:showCatName val="0"/>
              <c:showSerName val="0"/>
              <c:showPercent val="0"/>
              <c:separator>; </c:separator>
            </c:dLbl>
            <c:dLbl>
              <c:idx val="4"/>
              <c:layout>
                <c:manualLayout>
                  <c:x val="-0.00482509047044632"/>
                  <c:y val="0"/>
                </c:manualLayout>
              </c:layout>
              <c:numFmt formatCode="General" sourceLinked="0"/>
              <c:txPr>
                <a:bodyPr wrap="square"/>
                <a:lstStyle/>
                <a:p>
                  <a:pPr>
                    <a:defRPr b="0" sz="800" spc="-1" strike="noStrike">
                      <a:solidFill>
                        <a:srgbClr val="404040"/>
                      </a:solidFill>
                      <a:latin typeface="Aptos"/>
                      <a:ea typeface="DejaVu Sans"/>
                    </a:defRPr>
                  </a:pPr>
                </a:p>
              </c:txPr>
              <c:dLblPos val="outEnd"/>
              <c:showLegendKey val="0"/>
              <c:showVal val="1"/>
              <c:showCatName val="0"/>
              <c:showSerName val="0"/>
              <c:showPercent val="0"/>
              <c:separator>; </c:separator>
            </c:dLbl>
            <c:dLbl>
              <c:idx val="5"/>
              <c:layout>
                <c:manualLayout>
                  <c:x val="-0.00643828277350137"/>
                  <c:y val="0.00610919978141572"/>
                </c:manualLayout>
              </c:layout>
              <c:numFmt formatCode="General" sourceLinked="0"/>
              <c:txPr>
                <a:bodyPr wrap="square"/>
                <a:lstStyle/>
                <a:p>
                  <a:pPr>
                    <a:defRPr b="0" sz="800" spc="-1" strike="noStrike">
                      <a:solidFill>
                        <a:srgbClr val="404040"/>
                      </a:solidFill>
                      <a:latin typeface="Aptos"/>
                      <a:ea typeface="DejaVu Sans"/>
                    </a:defRPr>
                  </a:pPr>
                </a:p>
              </c:txPr>
              <c:dLblPos val="outEnd"/>
              <c:showLegendKey val="0"/>
              <c:showVal val="1"/>
              <c:showCatName val="0"/>
              <c:showSerName val="0"/>
              <c:showPercent val="0"/>
              <c:separator>; </c:separator>
            </c:dLbl>
            <c:dLbl>
              <c:idx val="6"/>
              <c:layout>
                <c:manualLayout>
                  <c:x val="-0.012867450649158"/>
                  <c:y val="0"/>
                </c:manualLayout>
              </c:layout>
              <c:numFmt formatCode="General" sourceLinked="0"/>
              <c:txPr>
                <a:bodyPr wrap="square"/>
                <a:lstStyle/>
                <a:p>
                  <a:pPr>
                    <a:defRPr b="0" sz="800" spc="-1" strike="noStrike">
                      <a:solidFill>
                        <a:srgbClr val="404040"/>
                      </a:solidFill>
                      <a:latin typeface="Aptos"/>
                      <a:ea typeface="DejaVu Sans"/>
                    </a:defRPr>
                  </a:pPr>
                </a:p>
              </c:txPr>
              <c:dLblPos val="outEnd"/>
              <c:showLegendKey val="0"/>
              <c:showVal val="1"/>
              <c:showCatName val="0"/>
              <c:showSerName val="0"/>
              <c:showPercent val="0"/>
              <c:separator>; </c:separator>
            </c:dLbl>
            <c:dLbl>
              <c:idx val="7"/>
              <c:layout>
                <c:manualLayout>
                  <c:x val="-0.00804415053962727"/>
                  <c:y val="0.00610919978141572"/>
                </c:manualLayout>
              </c:layout>
              <c:numFmt formatCode="General" sourceLinked="0"/>
              <c:txPr>
                <a:bodyPr wrap="square"/>
                <a:lstStyle/>
                <a:p>
                  <a:pPr>
                    <a:defRPr b="0" sz="800" spc="-1" strike="noStrike">
                      <a:solidFill>
                        <a:srgbClr val="404040"/>
                      </a:solidFill>
                      <a:latin typeface="Aptos"/>
                      <a:ea typeface="DejaVu Sans"/>
                    </a:defRPr>
                  </a:pPr>
                </a:p>
              </c:txPr>
              <c:dLblPos val="outEnd"/>
              <c:showLegendKey val="0"/>
              <c:showVal val="1"/>
              <c:showCatName val="0"/>
              <c:showSerName val="0"/>
              <c:showPercent val="0"/>
              <c:separator>; </c:separator>
            </c:dLbl>
            <c:txPr>
              <a:bodyPr wrap="square"/>
              <a:lstStyle/>
              <a:p>
                <a:pPr>
                  <a:defRPr b="0" sz="800" spc="-1" strike="noStrike">
                    <a:solidFill>
                      <a:srgbClr val="404040"/>
                    </a:solidFill>
                    <a:latin typeface="Aptos"/>
                    <a:ea typeface="DejaVu Sans"/>
                  </a:defRPr>
                </a:pPr>
              </a:p>
            </c:txPr>
            <c:dLblPos val="outEnd"/>
            <c:showLegendKey val="0"/>
            <c:showVal val="1"/>
            <c:showCatName val="0"/>
            <c:showSerName val="0"/>
            <c:showPercent val="0"/>
            <c:separator>; </c:separator>
            <c:showLeaderLines val="0"/>
            <c:extLst>
              <c:ext xmlns:c15="http://schemas.microsoft.com/office/drawing/2012/chart" uri="{CE6537A1-D6FC-4f65-9D91-7224C49458BB}">
                <c15:showLeaderLines val="1"/>
              </c:ext>
            </c:extLst>
          </c:dLbls>
          <c:cat>
            <c:strRef>
              <c:f>categories</c:f>
              <c:strCache>
                <c:ptCount val="8"/>
                <c:pt idx="0">
                  <c:v>2017</c:v>
                </c:pt>
                <c:pt idx="1">
                  <c:v>2018</c:v>
                </c:pt>
                <c:pt idx="2">
                  <c:v>2019</c:v>
                </c:pt>
                <c:pt idx="3">
                  <c:v>2020</c:v>
                </c:pt>
                <c:pt idx="4">
                  <c:v>2021</c:v>
                </c:pt>
                <c:pt idx="5">
                  <c:v>2022</c:v>
                </c:pt>
                <c:pt idx="6">
                  <c:v>2023</c:v>
                </c:pt>
                <c:pt idx="7">
                  <c:v>2024 JUN</c:v>
                </c:pt>
              </c:strCache>
            </c:strRef>
          </c:cat>
          <c:val>
            <c:numRef>
              <c:f>0</c:f>
              <c:numCache>
                <c:formatCode>General</c:formatCode>
                <c:ptCount val="8"/>
                <c:pt idx="0">
                  <c:v>11.58</c:v>
                </c:pt>
                <c:pt idx="1">
                  <c:v>13.34</c:v>
                </c:pt>
                <c:pt idx="2">
                  <c:v>12.89</c:v>
                </c:pt>
                <c:pt idx="3">
                  <c:v>10.94</c:v>
                </c:pt>
                <c:pt idx="4">
                  <c:v>12.54</c:v>
                </c:pt>
                <c:pt idx="5">
                  <c:v>17.09</c:v>
                </c:pt>
                <c:pt idx="6">
                  <c:v>16.04</c:v>
                </c:pt>
                <c:pt idx="7">
                  <c:v>15.02</c:v>
                </c:pt>
              </c:numCache>
            </c:numRef>
          </c:val>
        </c:ser>
        <c:ser>
          <c:idx val="1"/>
          <c:order val="1"/>
          <c:tx>
            <c:strRef>
              <c:f>label 1</c:f>
              <c:strCache>
                <c:ptCount val="1"/>
                <c:pt idx="0">
                  <c:v>PMV</c:v>
                </c:pt>
              </c:strCache>
            </c:strRef>
          </c:tx>
          <c:spPr>
            <a:solidFill>
              <a:srgbClr val="4ea72e"/>
            </a:solidFill>
            <a:ln w="0">
              <a:noFill/>
            </a:ln>
          </c:spPr>
          <c:invertIfNegative val="0"/>
          <c:dPt>
            <c:idx val="5"/>
            <c:invertIfNegative val="0"/>
            <c:spPr>
              <a:solidFill>
                <a:srgbClr val="4ea72e"/>
              </a:solidFill>
              <a:ln w="0">
                <a:noFill/>
              </a:ln>
            </c:spPr>
          </c:dPt>
          <c:dLbls>
            <c:numFmt formatCode="0.00" sourceLinked="0"/>
            <c:dLbl>
              <c:idx val="5"/>
              <c:layout>
                <c:manualLayout>
                  <c:x val="0"/>
                  <c:y val="-0.00916379967212358"/>
                </c:manualLayout>
              </c:layout>
              <c:numFmt formatCode="0.00" sourceLinked="0"/>
              <c:txPr>
                <a:bodyPr wrap="square"/>
                <a:lstStyle/>
                <a:p>
                  <a:pPr>
                    <a:defRPr b="0" sz="800" spc="-1" strike="noStrike">
                      <a:solidFill>
                        <a:srgbClr val="404040"/>
                      </a:solidFill>
                      <a:latin typeface="Aptos"/>
                      <a:ea typeface="DejaVu Sans"/>
                    </a:defRPr>
                  </a:pPr>
                </a:p>
              </c:txPr>
              <c:dLblPos val="outEnd"/>
              <c:showLegendKey val="0"/>
              <c:showVal val="1"/>
              <c:showCatName val="0"/>
              <c:showSerName val="0"/>
              <c:showPercent val="0"/>
              <c:separator>; </c:separator>
            </c:dLbl>
            <c:txPr>
              <a:bodyPr wrap="square"/>
              <a:lstStyle/>
              <a:p>
                <a:pPr>
                  <a:defRPr b="0" sz="800" spc="-1" strike="noStrike">
                    <a:solidFill>
                      <a:srgbClr val="404040"/>
                    </a:solidFill>
                    <a:latin typeface="Aptos"/>
                    <a:ea typeface="DejaVu Sans"/>
                  </a:defRPr>
                </a:pPr>
              </a:p>
            </c:txPr>
            <c:dLblPos val="outEnd"/>
            <c:showLegendKey val="0"/>
            <c:showVal val="1"/>
            <c:showCatName val="0"/>
            <c:showSerName val="0"/>
            <c:showPercent val="0"/>
            <c:separator>; </c:separator>
            <c:showLeaderLines val="0"/>
            <c:extLst>
              <c:ext xmlns:c15="http://schemas.microsoft.com/office/drawing/2012/chart" uri="{CE6537A1-D6FC-4f65-9D91-7224C49458BB}">
                <c15:showLeaderLines val="1"/>
              </c:ext>
            </c:extLst>
          </c:dLbls>
          <c:cat>
            <c:strRef>
              <c:f>categories</c:f>
              <c:strCache>
                <c:ptCount val="8"/>
                <c:pt idx="0">
                  <c:v>2017</c:v>
                </c:pt>
                <c:pt idx="1">
                  <c:v>2018</c:v>
                </c:pt>
                <c:pt idx="2">
                  <c:v>2019</c:v>
                </c:pt>
                <c:pt idx="3">
                  <c:v>2020</c:v>
                </c:pt>
                <c:pt idx="4">
                  <c:v>2021</c:v>
                </c:pt>
                <c:pt idx="5">
                  <c:v>2022</c:v>
                </c:pt>
                <c:pt idx="6">
                  <c:v>2023</c:v>
                </c:pt>
                <c:pt idx="7">
                  <c:v>2024 JUN</c:v>
                </c:pt>
              </c:strCache>
            </c:strRef>
          </c:cat>
          <c:val>
            <c:numRef>
              <c:f>1</c:f>
              <c:numCache>
                <c:formatCode>General</c:formatCode>
                <c:ptCount val="8"/>
                <c:pt idx="0">
                  <c:v>16.57</c:v>
                </c:pt>
                <c:pt idx="1">
                  <c:v>16.07</c:v>
                </c:pt>
                <c:pt idx="2">
                  <c:v>14.9</c:v>
                </c:pt>
                <c:pt idx="3">
                  <c:v>13.6</c:v>
                </c:pt>
                <c:pt idx="4">
                  <c:v>14.07</c:v>
                </c:pt>
                <c:pt idx="5">
                  <c:v>17.68</c:v>
                </c:pt>
                <c:pt idx="6">
                  <c:v>17.66</c:v>
                </c:pt>
                <c:pt idx="7">
                  <c:v>16.86</c:v>
                </c:pt>
              </c:numCache>
            </c:numRef>
          </c:val>
        </c:ser>
        <c:gapWidth val="219"/>
        <c:overlap val="0"/>
        <c:axId val="19609139"/>
        <c:axId val="43722759"/>
      </c:barChart>
      <c:lineChart>
        <c:grouping val="standard"/>
        <c:varyColors val="0"/>
        <c:ser>
          <c:idx val="2"/>
          <c:order val="2"/>
          <c:tx>
            <c:strRef>
              <c:f>label 2</c:f>
              <c:strCache>
                <c:ptCount val="1"/>
                <c:pt idx="0">
                  <c:v>VAD Real</c:v>
                </c:pt>
              </c:strCache>
            </c:strRef>
          </c:tx>
          <c:spPr>
            <a:solidFill>
              <a:srgbClr val="ff0000"/>
            </a:solidFill>
            <a:ln cap="rnd" w="28440">
              <a:solidFill>
                <a:srgbClr val="ff0000"/>
              </a:solidFill>
              <a:round/>
            </a:ln>
          </c:spPr>
          <c:marker>
            <c:symbol val="none"/>
          </c:marker>
          <c:dPt>
            <c:idx val="0"/>
            <c:marker>
              <c:symbol val="none"/>
            </c:marker>
          </c:dPt>
          <c:dPt>
            <c:idx val="1"/>
            <c:marker>
              <c:symbol val="none"/>
            </c:marker>
          </c:dPt>
          <c:dPt>
            <c:idx val="2"/>
            <c:marker>
              <c:symbol val="none"/>
            </c:marker>
          </c:dPt>
          <c:dPt>
            <c:idx val="3"/>
            <c:marker>
              <c:symbol val="none"/>
            </c:marker>
          </c:dPt>
          <c:dPt>
            <c:idx val="4"/>
            <c:marker>
              <c:symbol val="none"/>
            </c:marker>
          </c:dPt>
          <c:dPt>
            <c:idx val="5"/>
            <c:marker>
              <c:symbol val="none"/>
            </c:marker>
          </c:dPt>
          <c:dPt>
            <c:idx val="6"/>
            <c:marker>
              <c:symbol val="none"/>
            </c:marker>
          </c:dPt>
          <c:dPt>
            <c:idx val="7"/>
            <c:marker>
              <c:symbol val="none"/>
            </c:marker>
          </c:dPt>
          <c:dLbls>
            <c:numFmt formatCode="0.00" sourceLinked="0"/>
            <c:dLbl>
              <c:idx val="0"/>
              <c:layout>
                <c:manualLayout>
                  <c:x val="0.0193003618817853"/>
                  <c:y val="0.0733103973769886"/>
                </c:manualLayout>
              </c:layout>
              <c:numFmt formatCode="0.00" sourceLinked="0"/>
              <c:txPr>
                <a:bodyPr wrap="square"/>
                <a:lstStyle/>
                <a:p>
                  <a:pPr>
                    <a:defRPr b="0" sz="900" spc="-1" strike="noStrike">
                      <a:solidFill>
                        <a:srgbClr val="595959"/>
                      </a:solidFill>
                      <a:latin typeface="Aptos"/>
                      <a:ea typeface="DejaVu Sans"/>
                    </a:defRPr>
                  </a:pPr>
                </a:p>
              </c:txPr>
              <c:dLblPos val="r"/>
              <c:showLegendKey val="0"/>
              <c:showVal val="1"/>
              <c:showCatName val="0"/>
              <c:showSerName val="0"/>
              <c:showPercent val="0"/>
              <c:separator>; </c:separator>
            </c:dLbl>
            <c:dLbl>
              <c:idx val="1"/>
              <c:layout>
                <c:manualLayout>
                  <c:x val="0.0241254523522316"/>
                  <c:y val="-0.024436799125663"/>
                </c:manualLayout>
              </c:layout>
              <c:numFmt formatCode="0.00" sourceLinked="0"/>
              <c:txPr>
                <a:bodyPr wrap="square"/>
                <a:lstStyle/>
                <a:p>
                  <a:pPr>
                    <a:defRPr b="0" sz="900" spc="-1" strike="noStrike">
                      <a:solidFill>
                        <a:srgbClr val="595959"/>
                      </a:solidFill>
                      <a:latin typeface="Aptos"/>
                      <a:ea typeface="DejaVu Sans"/>
                    </a:defRPr>
                  </a:pPr>
                </a:p>
              </c:txPr>
              <c:dLblPos val="r"/>
              <c:showLegendKey val="0"/>
              <c:showVal val="1"/>
              <c:showCatName val="0"/>
              <c:showSerName val="0"/>
              <c:showPercent val="0"/>
              <c:separator>; </c:separator>
            </c:dLbl>
            <c:dLbl>
              <c:idx val="2"/>
              <c:layout>
                <c:manualLayout>
                  <c:x val="0.0241254523522316"/>
                  <c:y val="-0.0458189983606179"/>
                </c:manualLayout>
              </c:layout>
              <c:numFmt formatCode="0.00" sourceLinked="0"/>
              <c:txPr>
                <a:bodyPr wrap="square"/>
                <a:lstStyle/>
                <a:p>
                  <a:pPr>
                    <a:defRPr b="0" sz="900" spc="-1" strike="noStrike">
                      <a:solidFill>
                        <a:srgbClr val="595959"/>
                      </a:solidFill>
                      <a:latin typeface="Aptos"/>
                      <a:ea typeface="DejaVu Sans"/>
                    </a:defRPr>
                  </a:pPr>
                </a:p>
              </c:txPr>
              <c:dLblPos val="r"/>
              <c:showLegendKey val="0"/>
              <c:showVal val="1"/>
              <c:showCatName val="0"/>
              <c:showSerName val="0"/>
              <c:showPercent val="0"/>
              <c:separator>; </c:separator>
            </c:dLbl>
            <c:dLbl>
              <c:idx val="3"/>
              <c:layout>
                <c:manualLayout>
                  <c:x val="0.0209087253719341"/>
                  <c:y val="-0.0274913990163707"/>
                </c:manualLayout>
              </c:layout>
              <c:numFmt formatCode="0.00" sourceLinked="0"/>
              <c:txPr>
                <a:bodyPr wrap="square"/>
                <a:lstStyle/>
                <a:p>
                  <a:pPr>
                    <a:defRPr b="0" sz="900" spc="-1" strike="noStrike">
                      <a:solidFill>
                        <a:srgbClr val="595959"/>
                      </a:solidFill>
                      <a:latin typeface="Aptos"/>
                      <a:ea typeface="DejaVu Sans"/>
                    </a:defRPr>
                  </a:pPr>
                </a:p>
              </c:txPr>
              <c:dLblPos val="r"/>
              <c:showLegendKey val="0"/>
              <c:showVal val="1"/>
              <c:showCatName val="0"/>
              <c:showSerName val="0"/>
              <c:showPercent val="0"/>
              <c:separator>; </c:separator>
            </c:dLbl>
            <c:dLbl>
              <c:idx val="4"/>
              <c:layout>
                <c:manualLayout>
                  <c:x val="0.0225170888620829"/>
                  <c:y val="-0.064146597704865"/>
                </c:manualLayout>
              </c:layout>
              <c:numFmt formatCode="0.00" sourceLinked="0"/>
              <c:txPr>
                <a:bodyPr wrap="square"/>
                <a:lstStyle/>
                <a:p>
                  <a:pPr>
                    <a:defRPr b="0" sz="900" spc="-1" strike="noStrike">
                      <a:solidFill>
                        <a:srgbClr val="595959"/>
                      </a:solidFill>
                      <a:latin typeface="Aptos"/>
                      <a:ea typeface="DejaVu Sans"/>
                    </a:defRPr>
                  </a:pPr>
                </a:p>
              </c:txPr>
              <c:dLblPos val="r"/>
              <c:showLegendKey val="0"/>
              <c:showVal val="1"/>
              <c:showCatName val="0"/>
              <c:showSerName val="0"/>
              <c:showPercent val="0"/>
              <c:separator>; </c:separator>
            </c:dLbl>
            <c:dLbl>
              <c:idx val="5"/>
              <c:layout>
                <c:manualLayout>
                  <c:x val="0.0225170888620827"/>
                  <c:y val="-0.0946925966119436"/>
                </c:manualLayout>
              </c:layout>
              <c:numFmt formatCode="0.00" sourceLinked="0"/>
              <c:txPr>
                <a:bodyPr wrap="square"/>
                <a:lstStyle/>
                <a:p>
                  <a:pPr>
                    <a:defRPr b="0" sz="900" spc="-1" strike="noStrike">
                      <a:solidFill>
                        <a:srgbClr val="595959"/>
                      </a:solidFill>
                      <a:latin typeface="Aptos"/>
                      <a:ea typeface="DejaVu Sans"/>
                    </a:defRPr>
                  </a:pPr>
                </a:p>
              </c:txPr>
              <c:dLblPos val="r"/>
              <c:showLegendKey val="0"/>
              <c:showVal val="1"/>
              <c:showCatName val="0"/>
              <c:showSerName val="0"/>
              <c:showPercent val="0"/>
              <c:separator>; </c:separator>
            </c:dLbl>
            <c:dLbl>
              <c:idx val="6"/>
              <c:layout>
                <c:manualLayout>
                  <c:x val="0.0209087253719339"/>
                  <c:y val="-0.0580373979234493"/>
                </c:manualLayout>
              </c:layout>
              <c:numFmt formatCode="0.00" sourceLinked="0"/>
              <c:txPr>
                <a:bodyPr wrap="square"/>
                <a:lstStyle/>
                <a:p>
                  <a:pPr>
                    <a:defRPr b="0" sz="900" spc="-1" strike="noStrike">
                      <a:solidFill>
                        <a:srgbClr val="595959"/>
                      </a:solidFill>
                      <a:latin typeface="Aptos"/>
                      <a:ea typeface="DejaVu Sans"/>
                    </a:defRPr>
                  </a:pPr>
                </a:p>
              </c:txPr>
              <c:dLblPos val="r"/>
              <c:showLegendKey val="0"/>
              <c:showVal val="1"/>
              <c:showCatName val="0"/>
              <c:showSerName val="0"/>
              <c:showPercent val="0"/>
              <c:separator>; </c:separator>
            </c:dLbl>
            <c:dLbl>
              <c:idx val="7"/>
              <c:layout>
                <c:manualLayout>
                  <c:x val="0.0144752714113388"/>
                  <c:y val="-0.0549827980327416"/>
                </c:manualLayout>
              </c:layout>
              <c:numFmt formatCode="0.00" sourceLinked="0"/>
              <c:txPr>
                <a:bodyPr wrap="square"/>
                <a:lstStyle/>
                <a:p>
                  <a:pPr>
                    <a:defRPr b="0" sz="900" spc="-1" strike="noStrike">
                      <a:solidFill>
                        <a:srgbClr val="595959"/>
                      </a:solidFill>
                      <a:latin typeface="Aptos"/>
                      <a:ea typeface="DejaVu Sans"/>
                    </a:defRPr>
                  </a:pPr>
                </a:p>
              </c:txPr>
              <c:dLblPos val="r"/>
              <c:showLegendKey val="0"/>
              <c:showVal val="1"/>
              <c:showCatName val="0"/>
              <c:showSerName val="0"/>
              <c:showPercent val="0"/>
              <c:separator>; </c:separator>
            </c:dLbl>
            <c:txPr>
              <a:bodyPr wrap="square"/>
              <a:lstStyle/>
              <a:p>
                <a:pPr>
                  <a:defRPr b="0" sz="900" spc="-1" strike="noStrike">
                    <a:solidFill>
                      <a:srgbClr val="595959"/>
                    </a:solidFill>
                    <a:latin typeface="Aptos"/>
                    <a:ea typeface="DejaVu Sans"/>
                  </a:defRPr>
                </a:pPr>
              </a:p>
            </c:txPr>
            <c:dLblPos val="r"/>
            <c:showLegendKey val="0"/>
            <c:showVal val="1"/>
            <c:showCatName val="0"/>
            <c:showSerName val="0"/>
            <c:showPercent val="0"/>
            <c:separator>; </c:separator>
            <c:showLeaderLines val="0"/>
            <c:extLst>
              <c:ext xmlns:c15="http://schemas.microsoft.com/office/drawing/2012/chart" uri="{CE6537A1-D6FC-4f65-9D91-7224C49458BB}">
                <c15:showLeaderLines val="1"/>
              </c:ext>
            </c:extLst>
          </c:dLbls>
          <c:cat>
            <c:strRef>
              <c:f>categories</c:f>
              <c:strCache>
                <c:ptCount val="8"/>
                <c:pt idx="0">
                  <c:v>2017</c:v>
                </c:pt>
                <c:pt idx="1">
                  <c:v>2018</c:v>
                </c:pt>
                <c:pt idx="2">
                  <c:v>2019</c:v>
                </c:pt>
                <c:pt idx="3">
                  <c:v>2020</c:v>
                </c:pt>
                <c:pt idx="4">
                  <c:v>2021</c:v>
                </c:pt>
                <c:pt idx="5">
                  <c:v>2022</c:v>
                </c:pt>
                <c:pt idx="6">
                  <c:v>2023</c:v>
                </c:pt>
                <c:pt idx="7">
                  <c:v>2024 JUN</c:v>
                </c:pt>
              </c:strCache>
            </c:strRef>
          </c:cat>
          <c:val>
            <c:numRef>
              <c:f>2</c:f>
              <c:numCache>
                <c:formatCode>General</c:formatCode>
                <c:ptCount val="8"/>
                <c:pt idx="0">
                  <c:v>4.99</c:v>
                </c:pt>
                <c:pt idx="1">
                  <c:v>2.73</c:v>
                </c:pt>
                <c:pt idx="2">
                  <c:v>2.01</c:v>
                </c:pt>
                <c:pt idx="3">
                  <c:v>2.66</c:v>
                </c:pt>
                <c:pt idx="4">
                  <c:v>1.53</c:v>
                </c:pt>
                <c:pt idx="5">
                  <c:v>0.59</c:v>
                </c:pt>
                <c:pt idx="6">
                  <c:v>1.62</c:v>
                </c:pt>
                <c:pt idx="7">
                  <c:v>1.84</c:v>
                </c:pt>
              </c:numCache>
            </c:numRef>
          </c:val>
          <c:smooth val="0"/>
        </c:ser>
        <c:hiLowLines>
          <c:spPr>
            <a:ln w="0">
              <a:noFill/>
            </a:ln>
          </c:spPr>
        </c:hiLowLines>
        <c:marker val="1"/>
        <c:axId val="19609139"/>
        <c:axId val="43722759"/>
      </c:lineChart>
      <c:lineChart>
        <c:grouping val="standard"/>
        <c:varyColors val="0"/>
        <c:ser>
          <c:idx val="3"/>
          <c:order val="3"/>
          <c:tx>
            <c:strRef>
              <c:f>label 3</c:f>
              <c:strCache>
                <c:ptCount val="1"/>
                <c:pt idx="0">
                  <c:v>Tasa US$</c:v>
                </c:pt>
              </c:strCache>
            </c:strRef>
          </c:tx>
          <c:spPr>
            <a:solidFill>
              <a:srgbClr val="084f6b"/>
            </a:solidFill>
            <a:ln cap="rnd" w="15840">
              <a:solidFill>
                <a:srgbClr val="084f6b"/>
              </a:solidFill>
              <a:round/>
            </a:ln>
          </c:spPr>
          <c:marker>
            <c:symbol val="circle"/>
            <c:size val="5"/>
            <c:spPr>
              <a:solidFill>
                <a:srgbClr val="084f6b"/>
              </a:solidFill>
            </c:spPr>
          </c:marker>
          <c:dLbls>
            <c:txPr>
              <a:bodyPr wrap="none"/>
              <a:lstStyle/>
              <a:p>
                <a:pPr>
                  <a:defRPr b="0" sz="1000" spc="-1" strike="noStrike">
                    <a:solidFill>
                      <a:srgbClr val="000000"/>
                    </a:solidFill>
                    <a:latin typeface="Aptos"/>
                    <a:ea typeface="DejaVu Sans"/>
                  </a:defRPr>
                </a:pPr>
              </a:p>
            </c:txPr>
            <c:dLblPos val="r"/>
            <c:showLegendKey val="0"/>
            <c:showVal val="0"/>
            <c:showCatName val="0"/>
            <c:showSerName val="0"/>
            <c:showPercent val="0"/>
            <c:separator>; </c:separator>
            <c:showLeaderLines val="0"/>
            <c:extLst>
              <c:ext xmlns:c15="http://schemas.microsoft.com/office/drawing/2012/chart" uri="{CE6537A1-D6FC-4f65-9D91-7224C49458BB}">
                <c15:showLeaderLines val="1"/>
              </c:ext>
            </c:extLst>
          </c:dLbls>
          <c:cat>
            <c:strRef>
              <c:f>categories</c:f>
              <c:strCache>
                <c:ptCount val="8"/>
                <c:pt idx="0">
                  <c:v>2017</c:v>
                </c:pt>
                <c:pt idx="1">
                  <c:v>2018</c:v>
                </c:pt>
                <c:pt idx="2">
                  <c:v>2019</c:v>
                </c:pt>
                <c:pt idx="3">
                  <c:v>2020</c:v>
                </c:pt>
                <c:pt idx="4">
                  <c:v>2021</c:v>
                </c:pt>
                <c:pt idx="5">
                  <c:v>2022</c:v>
                </c:pt>
                <c:pt idx="6">
                  <c:v>2023</c:v>
                </c:pt>
                <c:pt idx="7">
                  <c:v>2024 JUN</c:v>
                </c:pt>
              </c:strCache>
            </c:strRef>
          </c:cat>
          <c:val>
            <c:numRef>
              <c:f>3</c:f>
              <c:numCache>
                <c:formatCode>General</c:formatCode>
                <c:ptCount val="8"/>
                <c:pt idx="0">
                  <c:v>47.53</c:v>
                </c:pt>
                <c:pt idx="1">
                  <c:v>49.51</c:v>
                </c:pt>
                <c:pt idx="2">
                  <c:v>51.29</c:v>
                </c:pt>
                <c:pt idx="3">
                  <c:v>56.52</c:v>
                </c:pt>
                <c:pt idx="4">
                  <c:v>57.22</c:v>
                </c:pt>
                <c:pt idx="5">
                  <c:v>55.14</c:v>
                </c:pt>
                <c:pt idx="6">
                  <c:v>56.16</c:v>
                </c:pt>
                <c:pt idx="7">
                  <c:v>59.02</c:v>
                </c:pt>
              </c:numCache>
            </c:numRef>
          </c:val>
          <c:smooth val="0"/>
        </c:ser>
        <c:hiLowLines>
          <c:spPr>
            <a:ln w="0">
              <a:noFill/>
            </a:ln>
          </c:spPr>
        </c:hiLowLines>
        <c:marker val="1"/>
        <c:axId val="20525573"/>
        <c:axId val="36372126"/>
      </c:lineChart>
      <c:catAx>
        <c:axId val="19609139"/>
        <c:scaling>
          <c:orientation val="minMax"/>
        </c:scaling>
        <c:delete val="0"/>
        <c:axPos val="b"/>
        <c:title>
          <c:tx>
            <c:rich>
              <a:bodyPr rot="0"/>
              <a:lstStyle/>
              <a:p>
                <a:pPr>
                  <a:defRPr b="0" lang="es-DO" sz="1200" spc="-1" strike="noStrike">
                    <a:solidFill>
                      <a:srgbClr val="595959"/>
                    </a:solidFill>
                    <a:latin typeface="Aptos"/>
                    <a:ea typeface="DejaVu Sans"/>
                  </a:defRPr>
                </a:pPr>
                <a:r>
                  <a:rPr b="0" lang="es-DO" sz="1200" spc="-1" strike="noStrike">
                    <a:solidFill>
                      <a:srgbClr val="595959"/>
                    </a:solidFill>
                    <a:latin typeface="Aptos"/>
                    <a:ea typeface="DejaVu Sans"/>
                  </a:rPr>
                  <a:t>Año</a:t>
                </a:r>
              </a:p>
            </c:rich>
          </c:tx>
          <c:overlay val="0"/>
          <c:spPr>
            <a:noFill/>
            <a:ln w="0">
              <a:noFill/>
            </a:ln>
          </c:spPr>
        </c:title>
        <c:numFmt formatCode="General" sourceLinked="0"/>
        <c:majorTickMark val="none"/>
        <c:minorTickMark val="none"/>
        <c:tickLblPos val="nextTo"/>
        <c:spPr>
          <a:ln w="12600">
            <a:solidFill>
              <a:srgbClr val="d9d9d9"/>
            </a:solidFill>
            <a:round/>
          </a:ln>
        </c:spPr>
        <c:txPr>
          <a:bodyPr/>
          <a:lstStyle/>
          <a:p>
            <a:pPr>
              <a:defRPr b="0" sz="900" spc="-1" strike="noStrike">
                <a:solidFill>
                  <a:srgbClr val="595959"/>
                </a:solidFill>
                <a:latin typeface="Aptos"/>
                <a:ea typeface="DejaVu Sans"/>
              </a:defRPr>
            </a:pPr>
          </a:p>
        </c:txPr>
        <c:crossAx val="43722759"/>
        <c:crosses val="autoZero"/>
        <c:auto val="1"/>
        <c:lblAlgn val="ctr"/>
        <c:lblOffset val="100"/>
        <c:noMultiLvlLbl val="0"/>
      </c:catAx>
      <c:valAx>
        <c:axId val="43722759"/>
        <c:scaling>
          <c:orientation val="minMax"/>
        </c:scaling>
        <c:delete val="0"/>
        <c:axPos val="l"/>
        <c:majorGridlines>
          <c:spPr>
            <a:ln w="9360">
              <a:solidFill>
                <a:srgbClr val="d9d9d9"/>
              </a:solidFill>
              <a:round/>
            </a:ln>
          </c:spPr>
        </c:majorGridlines>
        <c:title>
          <c:tx>
            <c:rich>
              <a:bodyPr rot="-5400000"/>
              <a:lstStyle/>
              <a:p>
                <a:pPr>
                  <a:defRPr b="0" lang="es-DO" sz="1100" spc="-1" strike="noStrike">
                    <a:solidFill>
                      <a:srgbClr val="000000"/>
                    </a:solidFill>
                    <a:latin typeface="Aptos"/>
                    <a:ea typeface="DejaVu Sans"/>
                  </a:defRPr>
                </a:pPr>
                <a:r>
                  <a:rPr b="0" lang="es-DO" sz="1100" spc="-1" strike="noStrike">
                    <a:solidFill>
                      <a:srgbClr val="000000"/>
                    </a:solidFill>
                    <a:latin typeface="Aptos"/>
                    <a:ea typeface="DejaVu Sans"/>
                  </a:rPr>
                  <a:t>Valor  Compra - Venta – VAD  en  cUS$</a:t>
                </a:r>
              </a:p>
            </c:rich>
          </c:tx>
          <c:layout>
            <c:manualLayout>
              <c:xMode val="edge"/>
              <c:yMode val="edge"/>
              <c:x val="0.0150859122191331"/>
              <c:y val="0.184274333217873"/>
            </c:manualLayout>
          </c:layout>
          <c:overlay val="0"/>
          <c:spPr>
            <a:noFill/>
            <a:ln w="0">
              <a:noFill/>
            </a:ln>
          </c:spPr>
        </c:title>
        <c:numFmt formatCode="General" sourceLinked="0"/>
        <c:majorTickMark val="none"/>
        <c:minorTickMark val="none"/>
        <c:tickLblPos val="nextTo"/>
        <c:spPr>
          <a:ln w="12600">
            <a:noFill/>
          </a:ln>
        </c:spPr>
        <c:txPr>
          <a:bodyPr/>
          <a:lstStyle/>
          <a:p>
            <a:pPr>
              <a:defRPr b="0" sz="900" spc="-1" strike="noStrike">
                <a:solidFill>
                  <a:srgbClr val="595959"/>
                </a:solidFill>
                <a:latin typeface="Aptos"/>
                <a:ea typeface="DejaVu Sans"/>
              </a:defRPr>
            </a:pPr>
          </a:p>
        </c:txPr>
        <c:crossAx val="19609139"/>
        <c:crosses val="autoZero"/>
        <c:crossBetween val="between"/>
      </c:valAx>
      <c:catAx>
        <c:axId val="20525573"/>
        <c:scaling>
          <c:orientation val="minMax"/>
        </c:scaling>
        <c:delete val="1"/>
        <c:axPos val="t"/>
        <c:numFmt formatCode="[$-1C0A]dd/mm/yyyy" sourceLinked="1"/>
        <c:majorTickMark val="out"/>
        <c:minorTickMark val="none"/>
        <c:tickLblPos val="nextTo"/>
        <c:spPr>
          <a:ln w="12600">
            <a:solidFill>
              <a:srgbClr val="8b8b8b"/>
            </a:solidFill>
            <a:round/>
          </a:ln>
        </c:spPr>
        <c:txPr>
          <a:bodyPr/>
          <a:lstStyle/>
          <a:p>
            <a:pPr>
              <a:defRPr b="0" sz="1000" spc="-1" strike="noStrike">
                <a:solidFill>
                  <a:srgbClr val="000000"/>
                </a:solidFill>
                <a:latin typeface="Aptos"/>
                <a:ea typeface="DejaVu Sans"/>
              </a:defRPr>
            </a:pPr>
          </a:p>
        </c:txPr>
        <c:crossAx val="36372126"/>
        <c:auto val="1"/>
        <c:lblAlgn val="ctr"/>
        <c:lblOffset val="100"/>
        <c:noMultiLvlLbl val="0"/>
      </c:catAx>
      <c:valAx>
        <c:axId val="36372126"/>
        <c:scaling>
          <c:orientation val="minMax"/>
        </c:scaling>
        <c:delete val="0"/>
        <c:axPos val="r"/>
        <c:title>
          <c:tx>
            <c:rich>
              <a:bodyPr rot="-5400000"/>
              <a:lstStyle/>
              <a:p>
                <a:pPr>
                  <a:defRPr b="0" lang="es-DO" sz="1100" spc="-1" strike="noStrike">
                    <a:solidFill>
                      <a:srgbClr val="000000"/>
                    </a:solidFill>
                    <a:latin typeface="Aptos"/>
                    <a:ea typeface="DejaVu Sans"/>
                  </a:defRPr>
                </a:pPr>
                <a:r>
                  <a:rPr b="0" lang="es-DO" sz="1100" spc="-1" strike="noStrike">
                    <a:solidFill>
                      <a:srgbClr val="000000"/>
                    </a:solidFill>
                    <a:latin typeface="Aptos"/>
                    <a:ea typeface="DejaVu Sans"/>
                  </a:rPr>
                  <a:t>Tasa de Cambio USD/DOP</a:t>
                </a:r>
              </a:p>
            </c:rich>
          </c:tx>
          <c:layout>
            <c:manualLayout>
              <c:xMode val="edge"/>
              <c:yMode val="edge"/>
              <c:x val="0.960803974294699"/>
              <c:y val="0.265067544163491"/>
            </c:manualLayout>
          </c:layout>
          <c:overlay val="0"/>
          <c:spPr>
            <a:noFill/>
            <a:ln w="0">
              <a:noFill/>
            </a:ln>
          </c:spPr>
        </c:title>
        <c:numFmt formatCode="0.00" sourceLinked="0"/>
        <c:majorTickMark val="out"/>
        <c:minorTickMark val="none"/>
        <c:tickLblPos val="nextTo"/>
        <c:spPr>
          <a:ln w="12600">
            <a:noFill/>
          </a:ln>
        </c:spPr>
        <c:txPr>
          <a:bodyPr/>
          <a:lstStyle/>
          <a:p>
            <a:pPr>
              <a:defRPr b="0" sz="900" spc="-1" strike="noStrike">
                <a:solidFill>
                  <a:srgbClr val="595959"/>
                </a:solidFill>
                <a:latin typeface="Aptos"/>
                <a:ea typeface="DejaVu Sans"/>
              </a:defRPr>
            </a:pPr>
          </a:p>
        </c:txPr>
        <c:crossAx val="20525573"/>
        <c:crosses val="max"/>
        <c:crossBetween val="between"/>
      </c:valAx>
      <c:spPr>
        <a:noFill/>
        <a:ln w="0">
          <a:noFill/>
        </a:ln>
      </c:spPr>
    </c:plotArea>
    <c:legend>
      <c:legendPos val="b"/>
      <c:overlay val="0"/>
      <c:spPr>
        <a:noFill/>
        <a:ln w="0">
          <a:noFill/>
        </a:ln>
      </c:spPr>
      <c:txPr>
        <a:bodyPr/>
        <a:lstStyle/>
        <a:p>
          <a:pPr>
            <a:defRPr b="0" sz="900" spc="-1" strike="noStrike">
              <a:solidFill>
                <a:srgbClr val="595959"/>
              </a:solidFill>
              <a:latin typeface="Aptos"/>
              <a:ea typeface="DejaVu Sans"/>
            </a:defRPr>
          </a:pPr>
        </a:p>
      </c:txPr>
    </c:legend>
    <c:plotVisOnly val="1"/>
    <c:dispBlanksAs val="gap"/>
  </c:chart>
  <c:spPr>
    <a:solidFill>
      <a:srgbClr val="ffffff"/>
    </a:solidFill>
    <a:ln w="9360">
      <a:solidFill>
        <a:srgbClr val="000000"/>
      </a:solidFill>
      <a:round/>
    </a:ln>
  </c:spPr>
</c:chartSpace>
</file>

<file path=ppt/charts/chart2.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1" lang="es-DO" sz="1200" spc="-1" strike="noStrike">
                <a:solidFill>
                  <a:srgbClr val="000000"/>
                </a:solidFill>
                <a:latin typeface="Aptos"/>
                <a:ea typeface="DejaVu Sans"/>
              </a:defRPr>
            </a:pPr>
            <a:r>
              <a:rPr b="1" lang="es-DO" sz="1200" spc="-1" strike="noStrike">
                <a:solidFill>
                  <a:srgbClr val="000000"/>
                </a:solidFill>
                <a:latin typeface="Aptos"/>
                <a:ea typeface="DejaVu Sans"/>
              </a:rPr>
              <a:t>Precio Medio de Compra  EDEs 
 y  precio principales combustibles generación </a:t>
            </a:r>
          </a:p>
        </c:rich>
      </c:tx>
      <c:layout>
        <c:manualLayout>
          <c:xMode val="edge"/>
          <c:yMode val="edge"/>
          <c:x val="0.3057785660941"/>
          <c:y val="0.0132735261808861"/>
        </c:manualLayout>
      </c:layout>
      <c:overlay val="0"/>
      <c:spPr>
        <a:noFill/>
        <a:ln w="0">
          <a:solidFill>
            <a:srgbClr val="000000"/>
          </a:solidFill>
        </a:ln>
      </c:spPr>
    </c:title>
    <c:autoTitleDeleted val="0"/>
    <c:plotArea>
      <c:barChart>
        <c:barDir val="col"/>
        <c:grouping val="clustered"/>
        <c:varyColors val="0"/>
        <c:ser>
          <c:idx val="0"/>
          <c:order val="0"/>
          <c:tx>
            <c:strRef>
              <c:f>label 0</c:f>
              <c:strCache>
                <c:ptCount val="1"/>
                <c:pt idx="0">
                  <c:v>PMC cUS$</c:v>
                </c:pt>
              </c:strCache>
            </c:strRef>
          </c:tx>
          <c:spPr>
            <a:solidFill>
              <a:srgbClr val="0f9ed5"/>
            </a:solidFill>
            <a:ln w="0">
              <a:noFill/>
            </a:ln>
          </c:spPr>
          <c:invertIfNegative val="0"/>
          <c:dPt>
            <c:idx val="0"/>
            <c:invertIfNegative val="0"/>
            <c:spPr>
              <a:solidFill>
                <a:srgbClr val="0f9ed5"/>
              </a:solidFill>
              <a:ln w="0">
                <a:noFill/>
              </a:ln>
            </c:spPr>
          </c:dPt>
          <c:dPt>
            <c:idx val="3"/>
            <c:invertIfNegative val="0"/>
            <c:spPr>
              <a:solidFill>
                <a:srgbClr val="0f9ed5"/>
              </a:solidFill>
              <a:ln w="0">
                <a:noFill/>
              </a:ln>
            </c:spPr>
          </c:dPt>
          <c:dLbls>
            <c:numFmt formatCode="0.00" sourceLinked="0"/>
            <c:dLbl>
              <c:idx val="0"/>
              <c:numFmt formatCode="0.00" sourceLinked="0"/>
              <c:txPr>
                <a:bodyPr wrap="square"/>
                <a:lstStyle/>
                <a:p>
                  <a:pPr>
                    <a:defRPr b="0" sz="900" spc="-1" strike="noStrike">
                      <a:solidFill>
                        <a:srgbClr val="404040"/>
                      </a:solidFill>
                      <a:latin typeface="Aptos"/>
                      <a:ea typeface="DejaVu Sans"/>
                    </a:defRPr>
                  </a:pPr>
                </a:p>
              </c:txPr>
              <c:spPr>
                <a:ln w="19080">
                  <a:solidFill>
                    <a:srgbClr val="B0F0"/>
                  </a:solidFill>
                </a:ln>
              </c:spPr>
              <c:dLblPos val="outEnd"/>
              <c:showLegendKey val="0"/>
              <c:showVal val="1"/>
              <c:showCatName val="0"/>
              <c:showSerName val="0"/>
              <c:showPercent val="0"/>
              <c:separator>; </c:separator>
            </c:dLbl>
            <c:dLbl>
              <c:idx val="3"/>
              <c:numFmt formatCode="0.00" sourceLinked="0"/>
              <c:txPr>
                <a:bodyPr wrap="square"/>
                <a:lstStyle/>
                <a:p>
                  <a:pPr>
                    <a:defRPr b="0" sz="900" spc="-1" strike="noStrike">
                      <a:solidFill>
                        <a:srgbClr val="404040"/>
                      </a:solidFill>
                      <a:latin typeface="Aptos"/>
                      <a:ea typeface="DejaVu Sans"/>
                    </a:defRPr>
                  </a:pPr>
                </a:p>
              </c:txPr>
              <c:spPr>
                <a:ln w="15840">
                  <a:solidFill>
                    <a:srgbClr val="FF0000"/>
                  </a:solidFill>
                </a:ln>
              </c:spPr>
              <c:dLblPos val="outEnd"/>
              <c:showLegendKey val="0"/>
              <c:showVal val="1"/>
              <c:showCatName val="0"/>
              <c:showSerName val="0"/>
              <c:showPercent val="0"/>
              <c:separator>; </c:separator>
            </c:dLbl>
            <c:txPr>
              <a:bodyPr wrap="square"/>
              <a:lstStyle/>
              <a:p>
                <a:pPr>
                  <a:defRPr b="0" sz="900" spc="-1" strike="noStrike">
                    <a:solidFill>
                      <a:srgbClr val="404040"/>
                    </a:solidFill>
                    <a:latin typeface="Aptos"/>
                    <a:ea typeface="DejaVu Sans"/>
                  </a:defRPr>
                </a:pPr>
              </a:p>
            </c:txPr>
            <c:spPr>
              <a:ln w="12600">
                <a:solidFill>
                  <a:srgbClr val="0"/>
                </a:solidFill>
              </a:ln>
            </c:spPr>
            <c:dLblPos val="outEnd"/>
            <c:showLegendKey val="0"/>
            <c:showVal val="1"/>
            <c:showCatName val="0"/>
            <c:showSerName val="0"/>
            <c:showPercent val="0"/>
            <c:separator>; </c:separator>
            <c:showLeaderLines val="0"/>
            <c:extLst>
              <c:ext xmlns:c15="http://schemas.microsoft.com/office/drawing/2012/chart" uri="{CE6537A1-D6FC-4f65-9D91-7224C49458BB}">
                <c15:showLeaderLines val="1"/>
              </c:ext>
            </c:extLst>
          </c:dLbls>
          <c:cat>
            <c:strRef>
              <c:f>categories</c:f>
              <c:strCache>
                <c:ptCount val="4"/>
                <c:pt idx="0">
                  <c:v>2021</c:v>
                </c:pt>
                <c:pt idx="1">
                  <c:v>2022</c:v>
                </c:pt>
                <c:pt idx="2">
                  <c:v>2023</c:v>
                </c:pt>
                <c:pt idx="3">
                  <c:v>2024 - JUN</c:v>
                </c:pt>
              </c:strCache>
            </c:strRef>
          </c:cat>
          <c:val>
            <c:numRef>
              <c:f>0</c:f>
              <c:numCache>
                <c:formatCode>General</c:formatCode>
                <c:ptCount val="4"/>
                <c:pt idx="0">
                  <c:v>12.54</c:v>
                </c:pt>
                <c:pt idx="1">
                  <c:v>17.09</c:v>
                </c:pt>
                <c:pt idx="2">
                  <c:v>16.04</c:v>
                </c:pt>
                <c:pt idx="3">
                  <c:v>15.02</c:v>
                </c:pt>
              </c:numCache>
            </c:numRef>
          </c:val>
        </c:ser>
        <c:gapWidth val="219"/>
        <c:overlap val="0"/>
        <c:axId val="27744375"/>
        <c:axId val="98771462"/>
      </c:barChart>
      <c:lineChart>
        <c:grouping val="standard"/>
        <c:varyColors val="0"/>
        <c:ser>
          <c:idx val="1"/>
          <c:order val="1"/>
          <c:tx>
            <c:strRef>
              <c:f>label 1</c:f>
              <c:strCache>
                <c:ptCount val="1"/>
                <c:pt idx="0">
                  <c:v>Precio Prom GN Local</c:v>
                </c:pt>
              </c:strCache>
            </c:strRef>
          </c:tx>
          <c:spPr>
            <a:solidFill>
              <a:srgbClr val="4ea72e"/>
            </a:solidFill>
            <a:ln cap="rnd" w="28440">
              <a:solidFill>
                <a:srgbClr val="4ea72e"/>
              </a:solidFill>
              <a:round/>
            </a:ln>
          </c:spPr>
          <c:marker>
            <c:symbol val="none"/>
          </c:marker>
          <c:dPt>
            <c:idx val="0"/>
            <c:marker>
              <c:symbol val="none"/>
            </c:marker>
          </c:dPt>
          <c:dPt>
            <c:idx val="1"/>
            <c:marker>
              <c:symbol val="none"/>
            </c:marker>
          </c:dPt>
          <c:dPt>
            <c:idx val="2"/>
            <c:marker>
              <c:symbol val="none"/>
            </c:marker>
          </c:dPt>
          <c:dPt>
            <c:idx val="3"/>
            <c:marker>
              <c:symbol val="none"/>
            </c:marker>
          </c:dPt>
          <c:dLbls>
            <c:numFmt formatCode="General" sourceLinked="0"/>
            <c:dLbl>
              <c:idx val="0"/>
              <c:layout>
                <c:manualLayout>
                  <c:x val="0.0269834393584811"/>
                  <c:y val="0.0122182793029932"/>
                </c:manualLayout>
              </c:layout>
              <c:numFmt formatCode="General" sourceLinked="0"/>
              <c:txPr>
                <a:bodyPr wrap="square"/>
                <a:lstStyle/>
                <a:p>
                  <a:pPr>
                    <a:defRPr b="0" sz="900" spc="-1" strike="noStrike">
                      <a:solidFill>
                        <a:srgbClr val="404040"/>
                      </a:solidFill>
                      <a:latin typeface="Aptos"/>
                      <a:ea typeface="DejaVu Sans"/>
                    </a:defRPr>
                  </a:pPr>
                </a:p>
              </c:txPr>
              <c:spPr>
                <a:ln w="12600">
                  <a:solidFill>
                    <a:srgbClr val="4EA72E"/>
                  </a:solidFill>
                </a:ln>
              </c:spPr>
              <c:dLblPos val="r"/>
              <c:showLegendKey val="0"/>
              <c:showVal val="1"/>
              <c:showCatName val="0"/>
              <c:showSerName val="0"/>
              <c:showPercent val="0"/>
              <c:separator>; </c:separator>
            </c:dLbl>
            <c:dLbl>
              <c:idx val="1"/>
              <c:layout>
                <c:manualLayout>
                  <c:x val="0.0306297848989763"/>
                  <c:y val="-0.0366551986884943"/>
                </c:manualLayout>
              </c:layout>
              <c:numFmt formatCode="General" sourceLinked="0"/>
              <c:txPr>
                <a:bodyPr wrap="square"/>
                <a:lstStyle/>
                <a:p>
                  <a:pPr>
                    <a:defRPr b="0" sz="900" spc="-1" strike="noStrike">
                      <a:solidFill>
                        <a:srgbClr val="404040"/>
                      </a:solidFill>
                      <a:latin typeface="Aptos"/>
                      <a:ea typeface="DejaVu Sans"/>
                    </a:defRPr>
                  </a:pPr>
                </a:p>
              </c:txPr>
              <c:spPr>
                <a:ln w="12600">
                  <a:solidFill>
                    <a:srgbClr val="4EA72E"/>
                  </a:solidFill>
                </a:ln>
              </c:spPr>
              <c:dLblPos val="r"/>
              <c:showLegendKey val="0"/>
              <c:showVal val="1"/>
              <c:showCatName val="0"/>
              <c:showSerName val="0"/>
              <c:showPercent val="0"/>
              <c:separator>; </c:separator>
            </c:dLbl>
            <c:dLbl>
              <c:idx val="2"/>
              <c:layout>
                <c:manualLayout>
                  <c:x val="0.040839713198635"/>
                  <c:y val="0.0702557974862807"/>
                </c:manualLayout>
              </c:layout>
              <c:numFmt formatCode="General" sourceLinked="0"/>
              <c:txPr>
                <a:bodyPr wrap="square"/>
                <a:lstStyle/>
                <a:p>
                  <a:pPr>
                    <a:defRPr b="0" sz="900" spc="-1" strike="noStrike">
                      <a:solidFill>
                        <a:srgbClr val="404040"/>
                      </a:solidFill>
                      <a:latin typeface="Aptos"/>
                      <a:ea typeface="DejaVu Sans"/>
                    </a:defRPr>
                  </a:pPr>
                </a:p>
              </c:txPr>
              <c:spPr>
                <a:ln w="12600">
                  <a:solidFill>
                    <a:srgbClr val="4EA72E"/>
                  </a:solidFill>
                </a:ln>
              </c:spPr>
              <c:dLblPos val="r"/>
              <c:showLegendKey val="0"/>
              <c:showVal val="1"/>
              <c:showCatName val="0"/>
              <c:showSerName val="0"/>
              <c:showPercent val="0"/>
              <c:separator>; </c:separator>
            </c:dLbl>
            <c:dLbl>
              <c:idx val="3"/>
              <c:layout>
                <c:manualLayout>
                  <c:x val="0.0350054684559728"/>
                  <c:y val="0.021382199234955"/>
                </c:manualLayout>
              </c:layout>
              <c:numFmt formatCode="General" sourceLinked="0"/>
              <c:txPr>
                <a:bodyPr wrap="square"/>
                <a:lstStyle/>
                <a:p>
                  <a:pPr>
                    <a:defRPr b="0" sz="900" spc="-1" strike="noStrike">
                      <a:solidFill>
                        <a:srgbClr val="404040"/>
                      </a:solidFill>
                      <a:latin typeface="Aptos"/>
                      <a:ea typeface="DejaVu Sans"/>
                    </a:defRPr>
                  </a:pPr>
                </a:p>
              </c:txPr>
              <c:spPr>
                <a:ln w="12600">
                  <a:solidFill>
                    <a:srgbClr val="4EA72E"/>
                  </a:solidFill>
                </a:ln>
              </c:spPr>
              <c:dLblPos val="r"/>
              <c:showLegendKey val="0"/>
              <c:showVal val="1"/>
              <c:showCatName val="0"/>
              <c:showSerName val="0"/>
              <c:showPercent val="0"/>
              <c:separator>; </c:separator>
            </c:dLbl>
            <c:txPr>
              <a:bodyPr wrap="square"/>
              <a:lstStyle/>
              <a:p>
                <a:pPr>
                  <a:defRPr b="0" sz="900" spc="-1" strike="noStrike">
                    <a:solidFill>
                      <a:srgbClr val="404040"/>
                    </a:solidFill>
                    <a:latin typeface="Aptos"/>
                    <a:ea typeface="DejaVu Sans"/>
                  </a:defRPr>
                </a:pPr>
              </a:p>
            </c:txPr>
            <c:spPr>
              <a:ln w="12600">
                <a:solidFill>
                  <a:srgbClr val="4EA72E"/>
                </a:solidFill>
              </a:ln>
            </c:spPr>
            <c:dLblPos val="r"/>
            <c:showLegendKey val="0"/>
            <c:showVal val="1"/>
            <c:showCatName val="0"/>
            <c:showSerName val="0"/>
            <c:showPercent val="0"/>
            <c:separator>; </c:separator>
            <c:showLeaderLines val="0"/>
            <c:extLst>
              <c:ext xmlns:c15="http://schemas.microsoft.com/office/drawing/2012/chart" uri="{CE6537A1-D6FC-4f65-9D91-7224C49458BB}">
                <c15:showLeaderLines val="1"/>
              </c:ext>
            </c:extLst>
          </c:dLbls>
          <c:cat>
            <c:strRef>
              <c:f>categories</c:f>
              <c:strCache>
                <c:ptCount val="4"/>
                <c:pt idx="0">
                  <c:v>2021</c:v>
                </c:pt>
                <c:pt idx="1">
                  <c:v>2022</c:v>
                </c:pt>
                <c:pt idx="2">
                  <c:v>2023</c:v>
                </c:pt>
                <c:pt idx="3">
                  <c:v>2024 - JUN</c:v>
                </c:pt>
              </c:strCache>
            </c:strRef>
          </c:cat>
          <c:val>
            <c:numRef>
              <c:f>1</c:f>
              <c:numCache>
                <c:formatCode>General</c:formatCode>
                <c:ptCount val="4"/>
                <c:pt idx="0">
                  <c:v>10.21</c:v>
                </c:pt>
                <c:pt idx="1">
                  <c:v>12.78</c:v>
                </c:pt>
                <c:pt idx="2">
                  <c:v>10.21</c:v>
                </c:pt>
                <c:pt idx="3">
                  <c:v>8.22</c:v>
                </c:pt>
              </c:numCache>
            </c:numRef>
          </c:val>
          <c:smooth val="0"/>
        </c:ser>
        <c:ser>
          <c:idx val="2"/>
          <c:order val="2"/>
          <c:tx>
            <c:strRef>
              <c:f>label 2</c:f>
              <c:strCache>
                <c:ptCount val="1"/>
                <c:pt idx="0">
                  <c:v>Precio Prom Carbón</c:v>
                </c:pt>
              </c:strCache>
            </c:strRef>
          </c:tx>
          <c:spPr>
            <a:solidFill>
              <a:srgbClr val="994010"/>
            </a:solidFill>
            <a:ln cap="rnd" w="28440">
              <a:solidFill>
                <a:srgbClr val="994010"/>
              </a:solidFill>
              <a:round/>
            </a:ln>
          </c:spPr>
          <c:marker>
            <c:symbol val="none"/>
          </c:marker>
          <c:dPt>
            <c:idx val="0"/>
            <c:marker>
              <c:symbol val="none"/>
            </c:marker>
          </c:dPt>
          <c:dPt>
            <c:idx val="1"/>
            <c:marker>
              <c:symbol val="none"/>
            </c:marker>
          </c:dPt>
          <c:dPt>
            <c:idx val="2"/>
            <c:marker>
              <c:symbol val="none"/>
            </c:marker>
          </c:dPt>
          <c:dPt>
            <c:idx val="3"/>
            <c:marker>
              <c:symbol val="none"/>
            </c:marker>
          </c:dPt>
          <c:dLbls>
            <c:numFmt formatCode="General" sourceLinked="0"/>
            <c:dLbl>
              <c:idx val="0"/>
              <c:layout>
                <c:manualLayout>
                  <c:x val="0.0350054684559729"/>
                  <c:y val="0"/>
                </c:manualLayout>
              </c:layout>
              <c:numFmt formatCode="General" sourceLinked="0"/>
              <c:txPr>
                <a:bodyPr wrap="square"/>
                <a:lstStyle/>
                <a:p>
                  <a:pPr>
                    <a:defRPr b="0" sz="900" spc="-1" strike="noStrike">
                      <a:solidFill>
                        <a:srgbClr val="404040"/>
                      </a:solidFill>
                      <a:latin typeface="Aptos"/>
                      <a:ea typeface="DejaVu Sans"/>
                    </a:defRPr>
                  </a:pPr>
                </a:p>
              </c:txPr>
              <c:spPr>
                <a:ln w="12600">
                  <a:solidFill>
                    <a:srgbClr val="994010"/>
                  </a:solidFill>
                </a:ln>
              </c:spPr>
              <c:dLblPos val="r"/>
              <c:showLegendKey val="0"/>
              <c:showVal val="1"/>
              <c:showCatName val="0"/>
              <c:showSerName val="0"/>
              <c:showPercent val="0"/>
              <c:separator>; </c:separator>
            </c:dLbl>
            <c:dLbl>
              <c:idx val="1"/>
              <c:layout>
                <c:manualLayout>
                  <c:x val="0.0583424474266215"/>
                  <c:y val="0.0305459989070786"/>
                </c:manualLayout>
              </c:layout>
              <c:numFmt formatCode="General" sourceLinked="0"/>
              <c:txPr>
                <a:bodyPr wrap="square"/>
                <a:lstStyle/>
                <a:p>
                  <a:pPr>
                    <a:defRPr b="0" sz="900" spc="-1" strike="noStrike">
                      <a:solidFill>
                        <a:srgbClr val="404040"/>
                      </a:solidFill>
                      <a:latin typeface="Aptos"/>
                      <a:ea typeface="DejaVu Sans"/>
                    </a:defRPr>
                  </a:pPr>
                </a:p>
              </c:txPr>
              <c:spPr>
                <a:ln w="12600">
                  <a:solidFill>
                    <a:srgbClr val="994010"/>
                  </a:solidFill>
                </a:ln>
              </c:spPr>
              <c:dLblPos val="r"/>
              <c:showLegendKey val="0"/>
              <c:showVal val="1"/>
              <c:showCatName val="0"/>
              <c:showSerName val="0"/>
              <c:showPercent val="0"/>
              <c:separator>; </c:separator>
            </c:dLbl>
            <c:dLbl>
              <c:idx val="2"/>
              <c:layout>
                <c:manualLayout>
                  <c:x val="0.0422982743843006"/>
                  <c:y val="-0.0183275993442472"/>
                </c:manualLayout>
              </c:layout>
              <c:numFmt formatCode="General" sourceLinked="0"/>
              <c:txPr>
                <a:bodyPr wrap="square"/>
                <a:lstStyle/>
                <a:p>
                  <a:pPr>
                    <a:defRPr b="0" sz="900" spc="-1" strike="noStrike">
                      <a:solidFill>
                        <a:srgbClr val="404040"/>
                      </a:solidFill>
                      <a:latin typeface="Aptos"/>
                      <a:ea typeface="DejaVu Sans"/>
                    </a:defRPr>
                  </a:pPr>
                </a:p>
              </c:txPr>
              <c:spPr>
                <a:ln w="12600">
                  <a:solidFill>
                    <a:srgbClr val="994010"/>
                  </a:solidFill>
                </a:ln>
              </c:spPr>
              <c:dLblPos val="r"/>
              <c:showLegendKey val="0"/>
              <c:showVal val="1"/>
              <c:showCatName val="0"/>
              <c:showSerName val="0"/>
              <c:showPercent val="0"/>
              <c:separator>; </c:separator>
            </c:dLbl>
            <c:dLbl>
              <c:idx val="3"/>
              <c:layout>
                <c:manualLayout>
                  <c:x val="0.0335469072703072"/>
                  <c:y val="-0.0336005987977865"/>
                </c:manualLayout>
              </c:layout>
              <c:numFmt formatCode="General" sourceLinked="0"/>
              <c:txPr>
                <a:bodyPr wrap="square"/>
                <a:lstStyle/>
                <a:p>
                  <a:pPr>
                    <a:defRPr b="0" sz="900" spc="-1" strike="noStrike">
                      <a:solidFill>
                        <a:srgbClr val="404040"/>
                      </a:solidFill>
                      <a:latin typeface="Aptos"/>
                      <a:ea typeface="DejaVu Sans"/>
                    </a:defRPr>
                  </a:pPr>
                </a:p>
              </c:txPr>
              <c:spPr>
                <a:ln w="12600">
                  <a:solidFill>
                    <a:srgbClr val="994010"/>
                  </a:solidFill>
                </a:ln>
              </c:spPr>
              <c:dLblPos val="r"/>
              <c:showLegendKey val="0"/>
              <c:showVal val="1"/>
              <c:showCatName val="0"/>
              <c:showSerName val="0"/>
              <c:showPercent val="0"/>
              <c:separator>; </c:separator>
            </c:dLbl>
            <c:txPr>
              <a:bodyPr wrap="square"/>
              <a:lstStyle/>
              <a:p>
                <a:pPr>
                  <a:defRPr b="0" sz="900" spc="-1" strike="noStrike">
                    <a:solidFill>
                      <a:srgbClr val="404040"/>
                    </a:solidFill>
                    <a:latin typeface="Aptos"/>
                    <a:ea typeface="DejaVu Sans"/>
                  </a:defRPr>
                </a:pPr>
              </a:p>
            </c:txPr>
            <c:spPr>
              <a:ln w="12600">
                <a:solidFill>
                  <a:srgbClr val="994010"/>
                </a:solidFill>
              </a:ln>
            </c:spPr>
            <c:dLblPos val="r"/>
            <c:showLegendKey val="0"/>
            <c:showVal val="1"/>
            <c:showCatName val="0"/>
            <c:showSerName val="0"/>
            <c:showPercent val="0"/>
            <c:separator>; </c:separator>
            <c:showLeaderLines val="0"/>
            <c:extLst>
              <c:ext xmlns:c15="http://schemas.microsoft.com/office/drawing/2012/chart" uri="{CE6537A1-D6FC-4f65-9D91-7224C49458BB}">
                <c15:showLeaderLines val="1"/>
              </c:ext>
            </c:extLst>
          </c:dLbls>
          <c:cat>
            <c:strRef>
              <c:f>categories</c:f>
              <c:strCache>
                <c:ptCount val="4"/>
                <c:pt idx="0">
                  <c:v>2021</c:v>
                </c:pt>
                <c:pt idx="1">
                  <c:v>2022</c:v>
                </c:pt>
                <c:pt idx="2">
                  <c:v>2023</c:v>
                </c:pt>
                <c:pt idx="3">
                  <c:v>2024 - JUN</c:v>
                </c:pt>
              </c:strCache>
            </c:strRef>
          </c:cat>
          <c:val>
            <c:numRef>
              <c:f>2</c:f>
              <c:numCache>
                <c:formatCode>General</c:formatCode>
                <c:ptCount val="4"/>
                <c:pt idx="0">
                  <c:v>5.68</c:v>
                </c:pt>
                <c:pt idx="1">
                  <c:v>9.83</c:v>
                </c:pt>
                <c:pt idx="2">
                  <c:v>4.64</c:v>
                </c:pt>
                <c:pt idx="3">
                  <c:v>3.2</c:v>
                </c:pt>
              </c:numCache>
            </c:numRef>
          </c:val>
          <c:smooth val="0"/>
        </c:ser>
        <c:hiLowLines>
          <c:spPr>
            <a:ln w="0">
              <a:noFill/>
            </a:ln>
          </c:spPr>
        </c:hiLowLines>
        <c:marker val="0"/>
        <c:axId val="39598055"/>
        <c:axId val="88366408"/>
      </c:lineChart>
      <c:catAx>
        <c:axId val="27744375"/>
        <c:scaling>
          <c:orientation val="minMax"/>
        </c:scaling>
        <c:delete val="0"/>
        <c:axPos val="b"/>
        <c:title>
          <c:tx>
            <c:rich>
              <a:bodyPr rot="0"/>
              <a:lstStyle/>
              <a:p>
                <a:pPr>
                  <a:defRPr b="0" lang="es-DO" sz="1200" spc="-1" strike="noStrike">
                    <a:solidFill>
                      <a:srgbClr val="595959"/>
                    </a:solidFill>
                    <a:latin typeface="Aptos"/>
                    <a:ea typeface="DejaVu Sans"/>
                  </a:defRPr>
                </a:pPr>
                <a:r>
                  <a:rPr b="0" lang="es-DO" sz="1200" spc="-1" strike="noStrike">
                    <a:solidFill>
                      <a:srgbClr val="595959"/>
                    </a:solidFill>
                    <a:latin typeface="Aptos"/>
                    <a:ea typeface="DejaVu Sans"/>
                  </a:rPr>
                  <a:t>Año</a:t>
                </a:r>
              </a:p>
            </c:rich>
          </c:tx>
          <c:overlay val="0"/>
          <c:spPr>
            <a:noFill/>
            <a:ln w="0">
              <a:noFill/>
            </a:ln>
          </c:spPr>
        </c:title>
        <c:numFmt formatCode="General" sourceLinked="0"/>
        <c:majorTickMark val="none"/>
        <c:minorTickMark val="none"/>
        <c:tickLblPos val="nextTo"/>
        <c:spPr>
          <a:ln w="12600">
            <a:solidFill>
              <a:srgbClr val="d9d9d9"/>
            </a:solidFill>
            <a:round/>
          </a:ln>
        </c:spPr>
        <c:txPr>
          <a:bodyPr/>
          <a:lstStyle/>
          <a:p>
            <a:pPr>
              <a:defRPr b="0" sz="900" spc="-1" strike="noStrike">
                <a:solidFill>
                  <a:srgbClr val="595959"/>
                </a:solidFill>
                <a:latin typeface="Aptos"/>
                <a:ea typeface="DejaVu Sans"/>
              </a:defRPr>
            </a:pPr>
          </a:p>
        </c:txPr>
        <c:crossAx val="98771462"/>
        <c:crosses val="autoZero"/>
        <c:auto val="1"/>
        <c:lblAlgn val="ctr"/>
        <c:lblOffset val="100"/>
        <c:noMultiLvlLbl val="0"/>
      </c:catAx>
      <c:valAx>
        <c:axId val="98771462"/>
        <c:scaling>
          <c:orientation val="minMax"/>
        </c:scaling>
        <c:delete val="0"/>
        <c:axPos val="l"/>
        <c:majorGridlines>
          <c:spPr>
            <a:ln w="9360">
              <a:solidFill>
                <a:srgbClr val="d9d9d9"/>
              </a:solidFill>
              <a:round/>
            </a:ln>
          </c:spPr>
        </c:majorGridlines>
        <c:title>
          <c:tx>
            <c:rich>
              <a:bodyPr rot="-5400000"/>
              <a:lstStyle/>
              <a:p>
                <a:pPr>
                  <a:defRPr b="0" lang="es-DO" sz="1100" spc="-1" strike="noStrike">
                    <a:solidFill>
                      <a:srgbClr val="000000"/>
                    </a:solidFill>
                    <a:latin typeface="Aptos"/>
                    <a:ea typeface="DejaVu Sans"/>
                  </a:defRPr>
                </a:pPr>
                <a:r>
                  <a:rPr b="0" lang="es-DO" sz="1100" spc="-1" strike="noStrike">
                    <a:solidFill>
                      <a:srgbClr val="000000"/>
                    </a:solidFill>
                    <a:latin typeface="Aptos"/>
                    <a:ea typeface="DejaVu Sans"/>
                  </a:rPr>
                  <a:t>PMC  EDEs  en cUS$</a:t>
                </a:r>
              </a:p>
            </c:rich>
          </c:tx>
          <c:layout>
            <c:manualLayout>
              <c:xMode val="edge"/>
              <c:yMode val="edge"/>
              <c:x val="0.0150765496639283"/>
              <c:y val="0.277920175759795"/>
            </c:manualLayout>
          </c:layout>
          <c:overlay val="0"/>
          <c:spPr>
            <a:noFill/>
            <a:ln w="0">
              <a:noFill/>
            </a:ln>
          </c:spPr>
        </c:title>
        <c:numFmt formatCode="0.00" sourceLinked="0"/>
        <c:majorTickMark val="none"/>
        <c:minorTickMark val="none"/>
        <c:tickLblPos val="nextTo"/>
        <c:spPr>
          <a:ln w="12600">
            <a:noFill/>
          </a:ln>
        </c:spPr>
        <c:txPr>
          <a:bodyPr/>
          <a:lstStyle/>
          <a:p>
            <a:pPr>
              <a:defRPr b="0" sz="900" spc="-1" strike="noStrike">
                <a:solidFill>
                  <a:srgbClr val="595959"/>
                </a:solidFill>
                <a:latin typeface="Aptos"/>
                <a:ea typeface="DejaVu Sans"/>
              </a:defRPr>
            </a:pPr>
          </a:p>
        </c:txPr>
        <c:crossAx val="27744375"/>
        <c:crosses val="autoZero"/>
        <c:crossBetween val="between"/>
      </c:valAx>
      <c:catAx>
        <c:axId val="39598055"/>
        <c:scaling>
          <c:orientation val="minMax"/>
        </c:scaling>
        <c:delete val="1"/>
        <c:axPos val="t"/>
        <c:numFmt formatCode="[$-1C0A]dd/mm/yyyy" sourceLinked="1"/>
        <c:majorTickMark val="out"/>
        <c:minorTickMark val="none"/>
        <c:tickLblPos val="nextTo"/>
        <c:spPr>
          <a:ln w="12600">
            <a:solidFill>
              <a:srgbClr val="8b8b8b"/>
            </a:solidFill>
            <a:round/>
          </a:ln>
        </c:spPr>
        <c:txPr>
          <a:bodyPr/>
          <a:lstStyle/>
          <a:p>
            <a:pPr>
              <a:defRPr b="0" sz="1000" spc="-1" strike="noStrike">
                <a:solidFill>
                  <a:srgbClr val="000000"/>
                </a:solidFill>
                <a:latin typeface="Aptos"/>
                <a:ea typeface="DejaVu Sans"/>
              </a:defRPr>
            </a:pPr>
          </a:p>
        </c:txPr>
        <c:crossAx val="88366408"/>
        <c:auto val="1"/>
        <c:lblAlgn val="ctr"/>
        <c:lblOffset val="100"/>
        <c:noMultiLvlLbl val="0"/>
      </c:catAx>
      <c:valAx>
        <c:axId val="88366408"/>
        <c:scaling>
          <c:orientation val="minMax"/>
        </c:scaling>
        <c:delete val="0"/>
        <c:axPos val="r"/>
        <c:title>
          <c:tx>
            <c:rich>
              <a:bodyPr rot="-5400000"/>
              <a:lstStyle/>
              <a:p>
                <a:pPr>
                  <a:defRPr b="0" lang="es-DO" sz="1000" spc="-1" strike="noStrike">
                    <a:solidFill>
                      <a:srgbClr val="595959"/>
                    </a:solidFill>
                    <a:latin typeface="Aptos"/>
                    <a:ea typeface="DejaVu Sans"/>
                  </a:defRPr>
                </a:pPr>
                <a:r>
                  <a:rPr b="0" lang="es-DO" sz="1000" spc="-1" strike="noStrike">
                    <a:solidFill>
                      <a:srgbClr val="595959"/>
                    </a:solidFill>
                    <a:latin typeface="Aptos"/>
                    <a:ea typeface="DejaVu Sans"/>
                  </a:rPr>
                  <a:t>US$/mmBTU</a:t>
                </a:r>
              </a:p>
            </c:rich>
          </c:tx>
          <c:overlay val="0"/>
          <c:spPr>
            <a:noFill/>
            <a:ln w="0">
              <a:noFill/>
            </a:ln>
          </c:spPr>
        </c:title>
        <c:numFmt formatCode="General" sourceLinked="0"/>
        <c:majorTickMark val="out"/>
        <c:minorTickMark val="none"/>
        <c:tickLblPos val="nextTo"/>
        <c:spPr>
          <a:ln w="12600">
            <a:noFill/>
          </a:ln>
        </c:spPr>
        <c:txPr>
          <a:bodyPr/>
          <a:lstStyle/>
          <a:p>
            <a:pPr>
              <a:defRPr b="0" sz="900" spc="-1" strike="noStrike">
                <a:solidFill>
                  <a:srgbClr val="595959"/>
                </a:solidFill>
                <a:latin typeface="Aptos"/>
                <a:ea typeface="DejaVu Sans"/>
              </a:defRPr>
            </a:pPr>
          </a:p>
        </c:txPr>
        <c:crossAx val="39598055"/>
        <c:crosses val="max"/>
        <c:crossBetween val="between"/>
      </c:valAx>
      <c:spPr>
        <a:noFill/>
        <a:ln w="0">
          <a:noFill/>
        </a:ln>
      </c:spPr>
    </c:plotArea>
    <c:legend>
      <c:legendPos val="b"/>
      <c:overlay val="0"/>
      <c:spPr>
        <a:noFill/>
        <a:ln w="0">
          <a:noFill/>
        </a:ln>
      </c:spPr>
      <c:txPr>
        <a:bodyPr/>
        <a:lstStyle/>
        <a:p>
          <a:pPr>
            <a:defRPr b="0" sz="900" spc="-1" strike="noStrike">
              <a:solidFill>
                <a:srgbClr val="595959"/>
              </a:solidFill>
              <a:latin typeface="Aptos"/>
              <a:ea typeface="DejaVu Sans"/>
            </a:defRPr>
          </a:pPr>
        </a:p>
      </c:txPr>
    </c:legend>
    <c:plotVisOnly val="1"/>
    <c:dispBlanksAs val="gap"/>
  </c:chart>
  <c:spPr>
    <a:solidFill>
      <a:srgbClr val="ffffff"/>
    </a:solidFill>
    <a:ln w="19080">
      <a:solidFill>
        <a:srgbClr val="000000"/>
      </a:solidFill>
      <a:round/>
    </a:ln>
  </c:spPr>
</c:chartSpace>
</file>

<file path=ppt/charts/chart3.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1" lang="es-DO" sz="1400" spc="-1" strike="noStrike">
                <a:solidFill>
                  <a:srgbClr val="000000"/>
                </a:solidFill>
                <a:latin typeface="Aptos"/>
                <a:ea typeface="DejaVu Sans"/>
              </a:defRPr>
            </a:pPr>
            <a:r>
              <a:rPr b="1" lang="es-DO" sz="1400" spc="-1" strike="noStrike">
                <a:solidFill>
                  <a:srgbClr val="000000"/>
                </a:solidFill>
                <a:latin typeface="Aptos"/>
                <a:ea typeface="DejaVu Sans"/>
              </a:rPr>
              <a:t>Precio Monómico de Compra - Venta – VAD (margen) y Déficit  EDEs </a:t>
            </a:r>
          </a:p>
        </c:rich>
      </c:tx>
      <c:overlay val="0"/>
      <c:spPr>
        <a:noFill/>
        <a:ln w="0">
          <a:solidFill>
            <a:srgbClr val="000000"/>
          </a:solidFill>
        </a:ln>
      </c:spPr>
    </c:title>
    <c:autoTitleDeleted val="0"/>
    <c:plotArea>
      <c:layout>
        <c:manualLayout>
          <c:layoutTarget val="inner"/>
          <c:xMode val="edge"/>
          <c:yMode val="edge"/>
          <c:x val="0.0820292347377472"/>
          <c:y val="0.181416695531694"/>
          <c:w val="0.773129836629407"/>
          <c:h val="0.617769310703152"/>
        </c:manualLayout>
      </c:layout>
      <c:barChart>
        <c:barDir val="col"/>
        <c:grouping val="clustered"/>
        <c:varyColors val="0"/>
        <c:ser>
          <c:idx val="0"/>
          <c:order val="0"/>
          <c:tx>
            <c:strRef>
              <c:f>label 0</c:f>
              <c:strCache>
                <c:ptCount val="1"/>
                <c:pt idx="0">
                  <c:v>PMC</c:v>
                </c:pt>
              </c:strCache>
            </c:strRef>
          </c:tx>
          <c:spPr>
            <a:solidFill>
              <a:srgbClr val="e97132"/>
            </a:solidFill>
            <a:ln w="0">
              <a:noFill/>
            </a:ln>
          </c:spPr>
          <c:invertIfNegative val="0"/>
          <c:dPt>
            <c:idx val="0"/>
            <c:invertIfNegative val="0"/>
            <c:spPr>
              <a:solidFill>
                <a:srgbClr val="e97132"/>
              </a:solidFill>
              <a:ln w="0">
                <a:noFill/>
              </a:ln>
            </c:spPr>
          </c:dPt>
          <c:dPt>
            <c:idx val="1"/>
            <c:invertIfNegative val="0"/>
            <c:spPr>
              <a:solidFill>
                <a:srgbClr val="e97132"/>
              </a:solidFill>
              <a:ln w="0">
                <a:noFill/>
              </a:ln>
            </c:spPr>
          </c:dPt>
          <c:dPt>
            <c:idx val="2"/>
            <c:invertIfNegative val="0"/>
            <c:spPr>
              <a:solidFill>
                <a:srgbClr val="e97132"/>
              </a:solidFill>
              <a:ln w="0">
                <a:noFill/>
              </a:ln>
            </c:spPr>
          </c:dPt>
          <c:dPt>
            <c:idx val="3"/>
            <c:invertIfNegative val="0"/>
            <c:spPr>
              <a:solidFill>
                <a:srgbClr val="e97132"/>
              </a:solidFill>
              <a:ln w="0">
                <a:noFill/>
              </a:ln>
            </c:spPr>
          </c:dPt>
          <c:dPt>
            <c:idx val="4"/>
            <c:invertIfNegative val="0"/>
            <c:spPr>
              <a:solidFill>
                <a:srgbClr val="e97132"/>
              </a:solidFill>
              <a:ln w="0">
                <a:noFill/>
              </a:ln>
            </c:spPr>
          </c:dPt>
          <c:dPt>
            <c:idx val="5"/>
            <c:invertIfNegative val="0"/>
            <c:spPr>
              <a:solidFill>
                <a:srgbClr val="e97132"/>
              </a:solidFill>
              <a:ln w="0">
                <a:noFill/>
              </a:ln>
            </c:spPr>
          </c:dPt>
          <c:dPt>
            <c:idx val="6"/>
            <c:invertIfNegative val="0"/>
            <c:spPr>
              <a:solidFill>
                <a:srgbClr val="e97132"/>
              </a:solidFill>
              <a:ln w="0">
                <a:noFill/>
              </a:ln>
            </c:spPr>
          </c:dPt>
          <c:dPt>
            <c:idx val="7"/>
            <c:invertIfNegative val="0"/>
            <c:spPr>
              <a:solidFill>
                <a:srgbClr val="e97132"/>
              </a:solidFill>
              <a:ln w="0">
                <a:noFill/>
              </a:ln>
            </c:spPr>
          </c:dPt>
          <c:dLbls>
            <c:numFmt formatCode="General" sourceLinked="0"/>
            <c:dLbl>
              <c:idx val="0"/>
              <c:layout>
                <c:manualLayout>
                  <c:x val="-0.00822526259172022"/>
                  <c:y val="-0.00916379967212358"/>
                </c:manualLayout>
              </c:layout>
              <c:numFmt formatCode="General" sourceLinked="0"/>
              <c:txPr>
                <a:bodyPr wrap="square"/>
                <a:lstStyle/>
                <a:p>
                  <a:pPr>
                    <a:defRPr b="0" sz="750" spc="-1" strike="noStrike">
                      <a:solidFill>
                        <a:srgbClr val="404040"/>
                      </a:solidFill>
                      <a:latin typeface="Aptos"/>
                      <a:ea typeface="DejaVu Sans"/>
                    </a:defRPr>
                  </a:pPr>
                </a:p>
              </c:txPr>
              <c:dLblPos val="outEnd"/>
              <c:showLegendKey val="0"/>
              <c:showVal val="1"/>
              <c:showCatName val="0"/>
              <c:showSerName val="0"/>
              <c:showPercent val="0"/>
              <c:separator>; </c:separator>
            </c:dLbl>
            <c:dLbl>
              <c:idx val="1"/>
              <c:layout>
                <c:manualLayout>
                  <c:x val="-0.0112585444310414"/>
                  <c:y val="-0.0274913990163707"/>
                </c:manualLayout>
              </c:layout>
              <c:numFmt formatCode="General" sourceLinked="0"/>
              <c:txPr>
                <a:bodyPr wrap="square"/>
                <a:lstStyle/>
                <a:p>
                  <a:pPr>
                    <a:defRPr b="0" sz="750" spc="-1" strike="noStrike">
                      <a:solidFill>
                        <a:srgbClr val="404040"/>
                      </a:solidFill>
                      <a:latin typeface="Aptos"/>
                      <a:ea typeface="DejaVu Sans"/>
                    </a:defRPr>
                  </a:pPr>
                </a:p>
              </c:txPr>
              <c:dLblPos val="outEnd"/>
              <c:showLegendKey val="0"/>
              <c:showVal val="1"/>
              <c:showCatName val="0"/>
              <c:showSerName val="0"/>
              <c:showPercent val="0"/>
              <c:separator>; </c:separator>
            </c:dLbl>
            <c:dLbl>
              <c:idx val="2"/>
              <c:layout>
                <c:manualLayout>
                  <c:x val="-0.00482509047044632"/>
                  <c:y val="0"/>
                </c:manualLayout>
              </c:layout>
              <c:numFmt formatCode="General" sourceLinked="0"/>
              <c:txPr>
                <a:bodyPr wrap="square"/>
                <a:lstStyle/>
                <a:p>
                  <a:pPr>
                    <a:defRPr b="0" sz="750" spc="-1" strike="noStrike">
                      <a:solidFill>
                        <a:srgbClr val="404040"/>
                      </a:solidFill>
                      <a:latin typeface="Aptos"/>
                      <a:ea typeface="DejaVu Sans"/>
                    </a:defRPr>
                  </a:pPr>
                </a:p>
              </c:txPr>
              <c:dLblPos val="outEnd"/>
              <c:showLegendKey val="0"/>
              <c:showVal val="1"/>
              <c:showCatName val="0"/>
              <c:showSerName val="0"/>
              <c:showPercent val="0"/>
              <c:separator>; </c:separator>
            </c:dLbl>
            <c:dLbl>
              <c:idx val="3"/>
              <c:layout>
                <c:manualLayout>
                  <c:x val="-0.0112585444310414"/>
                  <c:y val="-0.0305459989070786"/>
                </c:manualLayout>
              </c:layout>
              <c:numFmt formatCode="General" sourceLinked="0"/>
              <c:txPr>
                <a:bodyPr wrap="square"/>
                <a:lstStyle/>
                <a:p>
                  <a:pPr>
                    <a:defRPr b="0" sz="750" spc="-1" strike="noStrike">
                      <a:solidFill>
                        <a:srgbClr val="404040"/>
                      </a:solidFill>
                      <a:latin typeface="Aptos"/>
                      <a:ea typeface="DejaVu Sans"/>
                    </a:defRPr>
                  </a:pPr>
                </a:p>
              </c:txPr>
              <c:dLblPos val="outEnd"/>
              <c:showLegendKey val="0"/>
              <c:showVal val="1"/>
              <c:showCatName val="0"/>
              <c:showSerName val="0"/>
              <c:showPercent val="0"/>
              <c:separator>; </c:separator>
            </c:dLbl>
            <c:dLbl>
              <c:idx val="4"/>
              <c:layout>
                <c:manualLayout>
                  <c:x val="-0.00482509047044632"/>
                  <c:y val="0"/>
                </c:manualLayout>
              </c:layout>
              <c:numFmt formatCode="General" sourceLinked="0"/>
              <c:txPr>
                <a:bodyPr wrap="square"/>
                <a:lstStyle/>
                <a:p>
                  <a:pPr>
                    <a:defRPr b="0" sz="750" spc="-1" strike="noStrike">
                      <a:solidFill>
                        <a:srgbClr val="404040"/>
                      </a:solidFill>
                      <a:latin typeface="Aptos"/>
                      <a:ea typeface="DejaVu Sans"/>
                    </a:defRPr>
                  </a:pPr>
                </a:p>
              </c:txPr>
              <c:dLblPos val="outEnd"/>
              <c:showLegendKey val="0"/>
              <c:showVal val="1"/>
              <c:showCatName val="0"/>
              <c:showSerName val="0"/>
              <c:showPercent val="0"/>
              <c:separator>; </c:separator>
            </c:dLbl>
            <c:dLbl>
              <c:idx val="5"/>
              <c:layout>
                <c:manualLayout>
                  <c:x val="-0.031433383696552"/>
                  <c:y val="0.04276439846991"/>
                </c:manualLayout>
              </c:layout>
              <c:numFmt formatCode="General" sourceLinked="0"/>
              <c:txPr>
                <a:bodyPr wrap="square"/>
                <a:lstStyle/>
                <a:p>
                  <a:pPr>
                    <a:defRPr b="0" sz="750" spc="-1" strike="noStrike">
                      <a:solidFill>
                        <a:srgbClr val="404040"/>
                      </a:solidFill>
                      <a:latin typeface="Aptos"/>
                      <a:ea typeface="DejaVu Sans"/>
                    </a:defRPr>
                  </a:pPr>
                </a:p>
              </c:txPr>
              <c:dLblPos val="outEnd"/>
              <c:showLegendKey val="0"/>
              <c:showVal val="1"/>
              <c:showCatName val="0"/>
              <c:showSerName val="0"/>
              <c:showPercent val="0"/>
              <c:separator>; </c:separator>
            </c:dLbl>
            <c:dLbl>
              <c:idx val="6"/>
              <c:layout>
                <c:manualLayout>
                  <c:x val="-0.00840881049019828"/>
                  <c:y val="0.0152729994535393"/>
                </c:manualLayout>
              </c:layout>
              <c:numFmt formatCode="General" sourceLinked="0"/>
              <c:txPr>
                <a:bodyPr wrap="square"/>
                <a:lstStyle/>
                <a:p>
                  <a:pPr>
                    <a:defRPr b="0" sz="750" spc="-1" strike="noStrike">
                      <a:solidFill>
                        <a:srgbClr val="404040"/>
                      </a:solidFill>
                      <a:latin typeface="Aptos"/>
                      <a:ea typeface="DejaVu Sans"/>
                    </a:defRPr>
                  </a:pPr>
                </a:p>
              </c:txPr>
              <c:dLblPos val="outEnd"/>
              <c:showLegendKey val="0"/>
              <c:showVal val="1"/>
              <c:showCatName val="0"/>
              <c:showSerName val="0"/>
              <c:showPercent val="0"/>
              <c:separator>; </c:separator>
            </c:dLbl>
            <c:dLbl>
              <c:idx val="7"/>
              <c:layout>
                <c:manualLayout>
                  <c:x val="-0.00234229569339559"/>
                  <c:y val="0.00305459989070786"/>
                </c:manualLayout>
              </c:layout>
              <c:numFmt formatCode="General" sourceLinked="0"/>
              <c:txPr>
                <a:bodyPr wrap="square"/>
                <a:lstStyle/>
                <a:p>
                  <a:pPr>
                    <a:defRPr b="0" sz="750" spc="-1" strike="noStrike">
                      <a:solidFill>
                        <a:srgbClr val="404040"/>
                      </a:solidFill>
                      <a:latin typeface="Aptos"/>
                      <a:ea typeface="DejaVu Sans"/>
                    </a:defRPr>
                  </a:pPr>
                </a:p>
              </c:txPr>
              <c:dLblPos val="outEnd"/>
              <c:showLegendKey val="0"/>
              <c:showVal val="1"/>
              <c:showCatName val="0"/>
              <c:showSerName val="0"/>
              <c:showPercent val="0"/>
              <c:separator>; </c:separator>
            </c:dLbl>
            <c:txPr>
              <a:bodyPr wrap="square"/>
              <a:lstStyle/>
              <a:p>
                <a:pPr>
                  <a:defRPr b="0" sz="750" spc="-1" strike="noStrike">
                    <a:solidFill>
                      <a:srgbClr val="404040"/>
                    </a:solidFill>
                    <a:latin typeface="Aptos"/>
                    <a:ea typeface="DejaVu Sans"/>
                  </a:defRPr>
                </a:pPr>
              </a:p>
            </c:txPr>
            <c:dLblPos val="outEnd"/>
            <c:showLegendKey val="0"/>
            <c:showVal val="1"/>
            <c:showCatName val="0"/>
            <c:showSerName val="0"/>
            <c:showPercent val="0"/>
            <c:separator>; </c:separator>
            <c:showLeaderLines val="0"/>
            <c:extLst>
              <c:ext xmlns:c15="http://schemas.microsoft.com/office/drawing/2012/chart" uri="{CE6537A1-D6FC-4f65-9D91-7224C49458BB}">
                <c15:showLeaderLines val="1"/>
              </c:ext>
            </c:extLst>
          </c:dLbls>
          <c:cat>
            <c:strRef>
              <c:f>categories</c:f>
              <c:strCache>
                <c:ptCount val="8"/>
                <c:pt idx="0">
                  <c:v>2017</c:v>
                </c:pt>
                <c:pt idx="1">
                  <c:v>2018</c:v>
                </c:pt>
                <c:pt idx="2">
                  <c:v>2019</c:v>
                </c:pt>
                <c:pt idx="3">
                  <c:v>2020</c:v>
                </c:pt>
                <c:pt idx="4">
                  <c:v>2021</c:v>
                </c:pt>
                <c:pt idx="5">
                  <c:v>2022</c:v>
                </c:pt>
                <c:pt idx="6">
                  <c:v>2023</c:v>
                </c:pt>
                <c:pt idx="7">
                  <c:v>2024 JUN</c:v>
                </c:pt>
              </c:strCache>
            </c:strRef>
          </c:cat>
          <c:val>
            <c:numRef>
              <c:f>0</c:f>
              <c:numCache>
                <c:formatCode>General</c:formatCode>
                <c:ptCount val="8"/>
                <c:pt idx="0">
                  <c:v>11.58</c:v>
                </c:pt>
                <c:pt idx="1">
                  <c:v>13.34</c:v>
                </c:pt>
                <c:pt idx="2">
                  <c:v>12.89</c:v>
                </c:pt>
                <c:pt idx="3">
                  <c:v>10.94</c:v>
                </c:pt>
                <c:pt idx="4">
                  <c:v>12.54</c:v>
                </c:pt>
                <c:pt idx="5">
                  <c:v>17.09</c:v>
                </c:pt>
                <c:pt idx="6">
                  <c:v>16.04</c:v>
                </c:pt>
                <c:pt idx="7">
                  <c:v>15.02</c:v>
                </c:pt>
              </c:numCache>
            </c:numRef>
          </c:val>
        </c:ser>
        <c:ser>
          <c:idx val="1"/>
          <c:order val="1"/>
          <c:tx>
            <c:strRef>
              <c:f>label 1</c:f>
              <c:strCache>
                <c:ptCount val="1"/>
                <c:pt idx="0">
                  <c:v>PMV</c:v>
                </c:pt>
              </c:strCache>
            </c:strRef>
          </c:tx>
          <c:spPr>
            <a:solidFill>
              <a:srgbClr val="4ea72e"/>
            </a:solidFill>
            <a:ln w="0">
              <a:noFill/>
            </a:ln>
          </c:spPr>
          <c:invertIfNegative val="0"/>
          <c:dPt>
            <c:idx val="0"/>
            <c:invertIfNegative val="0"/>
            <c:spPr>
              <a:solidFill>
                <a:srgbClr val="4ea72e"/>
              </a:solidFill>
              <a:ln w="0">
                <a:noFill/>
              </a:ln>
            </c:spPr>
          </c:dPt>
          <c:dPt>
            <c:idx val="1"/>
            <c:invertIfNegative val="0"/>
            <c:spPr>
              <a:solidFill>
                <a:srgbClr val="4ea72e"/>
              </a:solidFill>
              <a:ln w="0">
                <a:noFill/>
              </a:ln>
            </c:spPr>
          </c:dPt>
          <c:dPt>
            <c:idx val="5"/>
            <c:invertIfNegative val="0"/>
            <c:spPr>
              <a:solidFill>
                <a:srgbClr val="4ea72e"/>
              </a:solidFill>
              <a:ln w="0">
                <a:noFill/>
              </a:ln>
            </c:spPr>
          </c:dPt>
          <c:dPt>
            <c:idx val="6"/>
            <c:invertIfNegative val="0"/>
            <c:spPr>
              <a:solidFill>
                <a:srgbClr val="4ea72e"/>
              </a:solidFill>
              <a:ln w="0">
                <a:noFill/>
              </a:ln>
            </c:spPr>
          </c:dPt>
          <c:dLbls>
            <c:numFmt formatCode="0.00" sourceLinked="0"/>
            <c:dLbl>
              <c:idx val="0"/>
              <c:layout>
                <c:manualLayout>
                  <c:x val="0.00454988609760209"/>
                  <c:y val="0"/>
                </c:manualLayout>
              </c:layout>
              <c:numFmt formatCode="0.00" sourceLinked="0"/>
              <c:txPr>
                <a:bodyPr wrap="square"/>
                <a:lstStyle/>
                <a:p>
                  <a:pPr>
                    <a:defRPr b="0" sz="750" spc="-1" strike="noStrike">
                      <a:solidFill>
                        <a:srgbClr val="404040"/>
                      </a:solidFill>
                      <a:latin typeface="Aptos"/>
                      <a:ea typeface="DejaVu Sans"/>
                    </a:defRPr>
                  </a:pPr>
                </a:p>
              </c:txPr>
              <c:dLblPos val="outEnd"/>
              <c:showLegendKey val="0"/>
              <c:showVal val="1"/>
              <c:showCatName val="0"/>
              <c:showSerName val="0"/>
              <c:showPercent val="0"/>
              <c:separator>; </c:separator>
            </c:dLbl>
            <c:dLbl>
              <c:idx val="1"/>
              <c:layout>
                <c:manualLayout>
                  <c:x val="0.0090997721952042"/>
                  <c:y val="0.00610919978141569"/>
                </c:manualLayout>
              </c:layout>
              <c:numFmt formatCode="0.00" sourceLinked="0"/>
              <c:txPr>
                <a:bodyPr wrap="square"/>
                <a:lstStyle/>
                <a:p>
                  <a:pPr>
                    <a:defRPr b="0" sz="750" spc="-1" strike="noStrike">
                      <a:solidFill>
                        <a:srgbClr val="404040"/>
                      </a:solidFill>
                      <a:latin typeface="Aptos"/>
                      <a:ea typeface="DejaVu Sans"/>
                    </a:defRPr>
                  </a:pPr>
                </a:p>
              </c:txPr>
              <c:dLblPos val="outEnd"/>
              <c:showLegendKey val="0"/>
              <c:showVal val="1"/>
              <c:showCatName val="0"/>
              <c:showSerName val="0"/>
              <c:showPercent val="0"/>
              <c:separator>; </c:separator>
            </c:dLbl>
            <c:dLbl>
              <c:idx val="5"/>
              <c:layout>
                <c:manualLayout>
                  <c:x val="0.030332573984014"/>
                  <c:y val="0.0916379967212357"/>
                </c:manualLayout>
              </c:layout>
              <c:numFmt formatCode="0.00" sourceLinked="0"/>
              <c:txPr>
                <a:bodyPr wrap="square"/>
                <a:lstStyle/>
                <a:p>
                  <a:pPr>
                    <a:defRPr b="0" sz="750" spc="-1" strike="noStrike">
                      <a:solidFill>
                        <a:srgbClr val="404040"/>
                      </a:solidFill>
                      <a:latin typeface="Aptos"/>
                      <a:ea typeface="DejaVu Sans"/>
                    </a:defRPr>
                  </a:pPr>
                </a:p>
              </c:txPr>
              <c:dLblPos val="outEnd"/>
              <c:showLegendKey val="0"/>
              <c:showVal val="1"/>
              <c:showCatName val="0"/>
              <c:showSerName val="0"/>
              <c:showPercent val="0"/>
              <c:separator>; </c:separator>
            </c:dLbl>
            <c:dLbl>
              <c:idx val="6"/>
              <c:layout>
                <c:manualLayout>
                  <c:x val="0.0303325739840139"/>
                  <c:y val="0.0336005987977864"/>
                </c:manualLayout>
              </c:layout>
              <c:numFmt formatCode="0.00" sourceLinked="0"/>
              <c:txPr>
                <a:bodyPr wrap="square"/>
                <a:lstStyle/>
                <a:p>
                  <a:pPr>
                    <a:defRPr b="0" sz="750" spc="-1" strike="noStrike">
                      <a:solidFill>
                        <a:srgbClr val="404040"/>
                      </a:solidFill>
                      <a:latin typeface="Aptos"/>
                      <a:ea typeface="DejaVu Sans"/>
                    </a:defRPr>
                  </a:pPr>
                </a:p>
              </c:txPr>
              <c:dLblPos val="outEnd"/>
              <c:showLegendKey val="0"/>
              <c:showVal val="1"/>
              <c:showCatName val="0"/>
              <c:showSerName val="0"/>
              <c:showPercent val="0"/>
              <c:separator>; </c:separator>
            </c:dLbl>
            <c:txPr>
              <a:bodyPr wrap="square"/>
              <a:lstStyle/>
              <a:p>
                <a:pPr>
                  <a:defRPr b="0" sz="750" spc="-1" strike="noStrike">
                    <a:solidFill>
                      <a:srgbClr val="404040"/>
                    </a:solidFill>
                    <a:latin typeface="Aptos"/>
                    <a:ea typeface="DejaVu Sans"/>
                  </a:defRPr>
                </a:pPr>
              </a:p>
            </c:txPr>
            <c:dLblPos val="outEnd"/>
            <c:showLegendKey val="0"/>
            <c:showVal val="1"/>
            <c:showCatName val="0"/>
            <c:showSerName val="0"/>
            <c:showPercent val="0"/>
            <c:separator>; </c:separator>
            <c:showLeaderLines val="0"/>
            <c:extLst>
              <c:ext xmlns:c15="http://schemas.microsoft.com/office/drawing/2012/chart" uri="{CE6537A1-D6FC-4f65-9D91-7224C49458BB}">
                <c15:showLeaderLines val="1"/>
              </c:ext>
            </c:extLst>
          </c:dLbls>
          <c:cat>
            <c:strRef>
              <c:f>categories</c:f>
              <c:strCache>
                <c:ptCount val="8"/>
                <c:pt idx="0">
                  <c:v>2017</c:v>
                </c:pt>
                <c:pt idx="1">
                  <c:v>2018</c:v>
                </c:pt>
                <c:pt idx="2">
                  <c:v>2019</c:v>
                </c:pt>
                <c:pt idx="3">
                  <c:v>2020</c:v>
                </c:pt>
                <c:pt idx="4">
                  <c:v>2021</c:v>
                </c:pt>
                <c:pt idx="5">
                  <c:v>2022</c:v>
                </c:pt>
                <c:pt idx="6">
                  <c:v>2023</c:v>
                </c:pt>
                <c:pt idx="7">
                  <c:v>2024 JUN</c:v>
                </c:pt>
              </c:strCache>
            </c:strRef>
          </c:cat>
          <c:val>
            <c:numRef>
              <c:f>1</c:f>
              <c:numCache>
                <c:formatCode>General</c:formatCode>
                <c:ptCount val="8"/>
                <c:pt idx="0">
                  <c:v>16.57</c:v>
                </c:pt>
                <c:pt idx="1">
                  <c:v>16.07</c:v>
                </c:pt>
                <c:pt idx="2">
                  <c:v>14.9</c:v>
                </c:pt>
                <c:pt idx="3">
                  <c:v>13.6</c:v>
                </c:pt>
                <c:pt idx="4">
                  <c:v>14.07</c:v>
                </c:pt>
                <c:pt idx="5">
                  <c:v>17.68</c:v>
                </c:pt>
                <c:pt idx="6">
                  <c:v>17.66</c:v>
                </c:pt>
                <c:pt idx="7">
                  <c:v>16.86</c:v>
                </c:pt>
              </c:numCache>
            </c:numRef>
          </c:val>
        </c:ser>
        <c:gapWidth val="219"/>
        <c:overlap val="0"/>
        <c:axId val="65763151"/>
        <c:axId val="23055390"/>
      </c:barChart>
      <c:lineChart>
        <c:grouping val="standard"/>
        <c:varyColors val="0"/>
        <c:ser>
          <c:idx val="2"/>
          <c:order val="2"/>
          <c:tx>
            <c:strRef>
              <c:f>label 2</c:f>
              <c:strCache>
                <c:ptCount val="1"/>
                <c:pt idx="0">
                  <c:v>VAD Real</c:v>
                </c:pt>
              </c:strCache>
            </c:strRef>
          </c:tx>
          <c:spPr>
            <a:solidFill>
              <a:srgbClr val="ff0000"/>
            </a:solidFill>
            <a:ln cap="rnd" w="15840">
              <a:solidFill>
                <a:srgbClr val="ff0000"/>
              </a:solidFill>
              <a:round/>
            </a:ln>
          </c:spPr>
          <c:marker>
            <c:symbol val="none"/>
          </c:marker>
          <c:dPt>
            <c:idx val="0"/>
            <c:marker>
              <c:symbol val="none"/>
            </c:marker>
          </c:dPt>
          <c:dPt>
            <c:idx val="1"/>
            <c:marker>
              <c:symbol val="none"/>
            </c:marker>
          </c:dPt>
          <c:dPt>
            <c:idx val="2"/>
            <c:marker>
              <c:symbol val="none"/>
            </c:marker>
          </c:dPt>
          <c:dPt>
            <c:idx val="3"/>
            <c:marker>
              <c:symbol val="none"/>
            </c:marker>
          </c:dPt>
          <c:dPt>
            <c:idx val="4"/>
            <c:marker>
              <c:symbol val="none"/>
            </c:marker>
          </c:dPt>
          <c:dPt>
            <c:idx val="5"/>
            <c:marker>
              <c:symbol val="none"/>
            </c:marker>
          </c:dPt>
          <c:dPt>
            <c:idx val="6"/>
            <c:marker>
              <c:symbol val="none"/>
            </c:marker>
          </c:dPt>
          <c:dPt>
            <c:idx val="7"/>
            <c:marker>
              <c:symbol val="none"/>
            </c:marker>
          </c:dPt>
          <c:dLbls>
            <c:numFmt formatCode="0.00" sourceLinked="0"/>
            <c:dLbl>
              <c:idx val="0"/>
              <c:layout>
                <c:manualLayout>
                  <c:x val="0.0193003618817853"/>
                  <c:y val="0.0733103973769886"/>
                </c:manualLayout>
              </c:layout>
              <c:numFmt formatCode="0.00" sourceLinked="0"/>
              <c:txPr>
                <a:bodyPr wrap="square"/>
                <a:lstStyle/>
                <a:p>
                  <a:pPr>
                    <a:defRPr b="0" sz="900" spc="-1" strike="noStrike">
                      <a:solidFill>
                        <a:srgbClr val="595959"/>
                      </a:solidFill>
                      <a:latin typeface="Aptos"/>
                      <a:ea typeface="DejaVu Sans"/>
                    </a:defRPr>
                  </a:pPr>
                </a:p>
              </c:txPr>
              <c:dLblPos val="r"/>
              <c:showLegendKey val="0"/>
              <c:showVal val="1"/>
              <c:showCatName val="0"/>
              <c:showSerName val="0"/>
              <c:showPercent val="0"/>
              <c:separator>; </c:separator>
            </c:dLbl>
            <c:dLbl>
              <c:idx val="1"/>
              <c:layout>
                <c:manualLayout>
                  <c:x val="0.0241254523522316"/>
                  <c:y val="-0.024436799125663"/>
                </c:manualLayout>
              </c:layout>
              <c:numFmt formatCode="0.00" sourceLinked="0"/>
              <c:txPr>
                <a:bodyPr wrap="square"/>
                <a:lstStyle/>
                <a:p>
                  <a:pPr>
                    <a:defRPr b="0" sz="900" spc="-1" strike="noStrike">
                      <a:solidFill>
                        <a:srgbClr val="595959"/>
                      </a:solidFill>
                      <a:latin typeface="Aptos"/>
                      <a:ea typeface="DejaVu Sans"/>
                    </a:defRPr>
                  </a:pPr>
                </a:p>
              </c:txPr>
              <c:dLblPos val="r"/>
              <c:showLegendKey val="0"/>
              <c:showVal val="1"/>
              <c:showCatName val="0"/>
              <c:showSerName val="0"/>
              <c:showPercent val="0"/>
              <c:separator>; </c:separator>
            </c:dLbl>
            <c:dLbl>
              <c:idx val="2"/>
              <c:layout>
                <c:manualLayout>
                  <c:x val="0.0241254523522316"/>
                  <c:y val="-0.0458189983606179"/>
                </c:manualLayout>
              </c:layout>
              <c:numFmt formatCode="0.00" sourceLinked="0"/>
              <c:txPr>
                <a:bodyPr wrap="square"/>
                <a:lstStyle/>
                <a:p>
                  <a:pPr>
                    <a:defRPr b="0" sz="900" spc="-1" strike="noStrike">
                      <a:solidFill>
                        <a:srgbClr val="595959"/>
                      </a:solidFill>
                      <a:latin typeface="Aptos"/>
                      <a:ea typeface="DejaVu Sans"/>
                    </a:defRPr>
                  </a:pPr>
                </a:p>
              </c:txPr>
              <c:dLblPos val="r"/>
              <c:showLegendKey val="0"/>
              <c:showVal val="1"/>
              <c:showCatName val="0"/>
              <c:showSerName val="0"/>
              <c:showPercent val="0"/>
              <c:separator>; </c:separator>
            </c:dLbl>
            <c:dLbl>
              <c:idx val="3"/>
              <c:layout>
                <c:manualLayout>
                  <c:x val="0.0209087253719341"/>
                  <c:y val="-0.0274913990163707"/>
                </c:manualLayout>
              </c:layout>
              <c:numFmt formatCode="0.00" sourceLinked="0"/>
              <c:txPr>
                <a:bodyPr wrap="square"/>
                <a:lstStyle/>
                <a:p>
                  <a:pPr>
                    <a:defRPr b="0" sz="900" spc="-1" strike="noStrike">
                      <a:solidFill>
                        <a:srgbClr val="595959"/>
                      </a:solidFill>
                      <a:latin typeface="Aptos"/>
                      <a:ea typeface="DejaVu Sans"/>
                    </a:defRPr>
                  </a:pPr>
                </a:p>
              </c:txPr>
              <c:dLblPos val="r"/>
              <c:showLegendKey val="0"/>
              <c:showVal val="1"/>
              <c:showCatName val="0"/>
              <c:showSerName val="0"/>
              <c:showPercent val="0"/>
              <c:separator>; </c:separator>
            </c:dLbl>
            <c:dLbl>
              <c:idx val="4"/>
              <c:layout>
                <c:manualLayout>
                  <c:x val="0.0225170888620829"/>
                  <c:y val="-0.064146597704865"/>
                </c:manualLayout>
              </c:layout>
              <c:numFmt formatCode="0.00" sourceLinked="0"/>
              <c:txPr>
                <a:bodyPr wrap="square"/>
                <a:lstStyle/>
                <a:p>
                  <a:pPr>
                    <a:defRPr b="0" sz="900" spc="-1" strike="noStrike">
                      <a:solidFill>
                        <a:srgbClr val="595959"/>
                      </a:solidFill>
                      <a:latin typeface="Aptos"/>
                      <a:ea typeface="DejaVu Sans"/>
                    </a:defRPr>
                  </a:pPr>
                </a:p>
              </c:txPr>
              <c:dLblPos val="r"/>
              <c:showLegendKey val="0"/>
              <c:showVal val="1"/>
              <c:showCatName val="0"/>
              <c:showSerName val="0"/>
              <c:showPercent val="0"/>
              <c:separator>; </c:separator>
            </c:dLbl>
            <c:dLbl>
              <c:idx val="5"/>
              <c:layout>
                <c:manualLayout>
                  <c:x val="0.0225170888620827"/>
                  <c:y val="-0.0946925966119436"/>
                </c:manualLayout>
              </c:layout>
              <c:numFmt formatCode="0.00" sourceLinked="0"/>
              <c:txPr>
                <a:bodyPr wrap="square"/>
                <a:lstStyle/>
                <a:p>
                  <a:pPr>
                    <a:defRPr b="0" sz="900" spc="-1" strike="noStrike">
                      <a:solidFill>
                        <a:srgbClr val="595959"/>
                      </a:solidFill>
                      <a:latin typeface="Aptos"/>
                      <a:ea typeface="DejaVu Sans"/>
                    </a:defRPr>
                  </a:pPr>
                </a:p>
              </c:txPr>
              <c:dLblPos val="r"/>
              <c:showLegendKey val="0"/>
              <c:showVal val="1"/>
              <c:showCatName val="0"/>
              <c:showSerName val="0"/>
              <c:showPercent val="0"/>
              <c:separator>; </c:separator>
            </c:dLbl>
            <c:dLbl>
              <c:idx val="6"/>
              <c:layout>
                <c:manualLayout>
                  <c:x val="0.0209087253719339"/>
                  <c:y val="-0.0580373979234493"/>
                </c:manualLayout>
              </c:layout>
              <c:numFmt formatCode="0.00" sourceLinked="0"/>
              <c:txPr>
                <a:bodyPr wrap="square"/>
                <a:lstStyle/>
                <a:p>
                  <a:pPr>
                    <a:defRPr b="0" sz="900" spc="-1" strike="noStrike">
                      <a:solidFill>
                        <a:srgbClr val="595959"/>
                      </a:solidFill>
                      <a:latin typeface="Aptos"/>
                      <a:ea typeface="DejaVu Sans"/>
                    </a:defRPr>
                  </a:pPr>
                </a:p>
              </c:txPr>
              <c:dLblPos val="r"/>
              <c:showLegendKey val="0"/>
              <c:showVal val="1"/>
              <c:showCatName val="0"/>
              <c:showSerName val="0"/>
              <c:showPercent val="0"/>
              <c:separator>; </c:separator>
            </c:dLbl>
            <c:dLbl>
              <c:idx val="7"/>
              <c:layout>
                <c:manualLayout>
                  <c:x val="0.0144752714113388"/>
                  <c:y val="-0.0549827980327416"/>
                </c:manualLayout>
              </c:layout>
              <c:numFmt formatCode="0.00" sourceLinked="0"/>
              <c:txPr>
                <a:bodyPr wrap="square"/>
                <a:lstStyle/>
                <a:p>
                  <a:pPr>
                    <a:defRPr b="0" sz="900" spc="-1" strike="noStrike">
                      <a:solidFill>
                        <a:srgbClr val="595959"/>
                      </a:solidFill>
                      <a:latin typeface="Aptos"/>
                      <a:ea typeface="DejaVu Sans"/>
                    </a:defRPr>
                  </a:pPr>
                </a:p>
              </c:txPr>
              <c:dLblPos val="r"/>
              <c:showLegendKey val="0"/>
              <c:showVal val="1"/>
              <c:showCatName val="0"/>
              <c:showSerName val="0"/>
              <c:showPercent val="0"/>
              <c:separator>; </c:separator>
            </c:dLbl>
            <c:txPr>
              <a:bodyPr wrap="square"/>
              <a:lstStyle/>
              <a:p>
                <a:pPr>
                  <a:defRPr b="0" sz="900" spc="-1" strike="noStrike">
                    <a:solidFill>
                      <a:srgbClr val="595959"/>
                    </a:solidFill>
                    <a:latin typeface="Aptos"/>
                    <a:ea typeface="DejaVu Sans"/>
                  </a:defRPr>
                </a:pPr>
              </a:p>
            </c:txPr>
            <c:dLblPos val="r"/>
            <c:showLegendKey val="0"/>
            <c:showVal val="1"/>
            <c:showCatName val="0"/>
            <c:showSerName val="0"/>
            <c:showPercent val="0"/>
            <c:separator>; </c:separator>
            <c:showLeaderLines val="0"/>
            <c:extLst>
              <c:ext xmlns:c15="http://schemas.microsoft.com/office/drawing/2012/chart" uri="{CE6537A1-D6FC-4f65-9D91-7224C49458BB}">
                <c15:showLeaderLines val="1"/>
              </c:ext>
            </c:extLst>
          </c:dLbls>
          <c:cat>
            <c:strRef>
              <c:f>categories</c:f>
              <c:strCache>
                <c:ptCount val="8"/>
                <c:pt idx="0">
                  <c:v>2017</c:v>
                </c:pt>
                <c:pt idx="1">
                  <c:v>2018</c:v>
                </c:pt>
                <c:pt idx="2">
                  <c:v>2019</c:v>
                </c:pt>
                <c:pt idx="3">
                  <c:v>2020</c:v>
                </c:pt>
                <c:pt idx="4">
                  <c:v>2021</c:v>
                </c:pt>
                <c:pt idx="5">
                  <c:v>2022</c:v>
                </c:pt>
                <c:pt idx="6">
                  <c:v>2023</c:v>
                </c:pt>
                <c:pt idx="7">
                  <c:v>2024 JUN</c:v>
                </c:pt>
              </c:strCache>
            </c:strRef>
          </c:cat>
          <c:val>
            <c:numRef>
              <c:f>2</c:f>
              <c:numCache>
                <c:formatCode>General</c:formatCode>
                <c:ptCount val="8"/>
                <c:pt idx="0">
                  <c:v>4.99</c:v>
                </c:pt>
                <c:pt idx="1">
                  <c:v>2.73</c:v>
                </c:pt>
                <c:pt idx="2">
                  <c:v>2.01</c:v>
                </c:pt>
                <c:pt idx="3">
                  <c:v>2.66</c:v>
                </c:pt>
                <c:pt idx="4">
                  <c:v>1.53</c:v>
                </c:pt>
                <c:pt idx="5">
                  <c:v>0.59</c:v>
                </c:pt>
                <c:pt idx="6">
                  <c:v>1.62</c:v>
                </c:pt>
                <c:pt idx="7">
                  <c:v>1.84</c:v>
                </c:pt>
              </c:numCache>
            </c:numRef>
          </c:val>
          <c:smooth val="0"/>
        </c:ser>
        <c:hiLowLines>
          <c:spPr>
            <a:ln w="0">
              <a:noFill/>
            </a:ln>
          </c:spPr>
        </c:hiLowLines>
        <c:marker val="1"/>
        <c:axId val="65763151"/>
        <c:axId val="23055390"/>
      </c:lineChart>
      <c:lineChart>
        <c:grouping val="standard"/>
        <c:varyColors val="0"/>
        <c:ser>
          <c:idx val="3"/>
          <c:order val="3"/>
          <c:tx>
            <c:strRef>
              <c:f>label 3</c:f>
              <c:strCache>
                <c:ptCount val="1"/>
                <c:pt idx="0">
                  <c:v>Déficit Fin US$MM</c:v>
                </c:pt>
              </c:strCache>
            </c:strRef>
          </c:tx>
          <c:spPr>
            <a:solidFill>
              <a:srgbClr val="0b76a0"/>
            </a:solidFill>
            <a:ln w="22320">
              <a:solidFill>
                <a:srgbClr val="0b76a0"/>
              </a:solidFill>
              <a:round/>
            </a:ln>
          </c:spPr>
          <c:marker>
            <c:symbol val="circle"/>
            <c:size val="5"/>
            <c:spPr>
              <a:solidFill>
                <a:srgbClr val="0b76a0"/>
              </a:solidFill>
            </c:spPr>
          </c:marker>
          <c:dPt>
            <c:idx val="0"/>
            <c:marker>
              <c:symbol val="circle"/>
              <c:size val="5"/>
              <c:spPr>
                <a:solidFill>
                  <a:srgbClr val="0b76a0"/>
                </a:solidFill>
              </c:spPr>
            </c:marker>
          </c:dPt>
          <c:dPt>
            <c:idx val="1"/>
            <c:marker>
              <c:symbol val="circle"/>
              <c:size val="5"/>
              <c:spPr>
                <a:solidFill>
                  <a:srgbClr val="0b76a0"/>
                </a:solidFill>
              </c:spPr>
            </c:marker>
          </c:dPt>
          <c:dPt>
            <c:idx val="2"/>
            <c:marker>
              <c:symbol val="circle"/>
              <c:size val="5"/>
              <c:spPr>
                <a:solidFill>
                  <a:srgbClr val="0b76a0"/>
                </a:solidFill>
              </c:spPr>
            </c:marker>
          </c:dPt>
          <c:dPt>
            <c:idx val="3"/>
            <c:marker>
              <c:symbol val="circle"/>
              <c:size val="5"/>
              <c:spPr>
                <a:solidFill>
                  <a:srgbClr val="0b76a0"/>
                </a:solidFill>
              </c:spPr>
            </c:marker>
          </c:dPt>
          <c:dPt>
            <c:idx val="4"/>
            <c:marker>
              <c:symbol val="circle"/>
              <c:size val="5"/>
              <c:spPr>
                <a:solidFill>
                  <a:srgbClr val="0b76a0"/>
                </a:solidFill>
              </c:spPr>
            </c:marker>
          </c:dPt>
          <c:dPt>
            <c:idx val="5"/>
            <c:marker>
              <c:symbol val="circle"/>
              <c:size val="5"/>
              <c:spPr>
                <a:solidFill>
                  <a:srgbClr val="0b76a0"/>
                </a:solidFill>
              </c:spPr>
            </c:marker>
          </c:dPt>
          <c:dPt>
            <c:idx val="6"/>
            <c:marker>
              <c:symbol val="circle"/>
              <c:size val="5"/>
              <c:spPr>
                <a:solidFill>
                  <a:srgbClr val="0b76a0"/>
                </a:solidFill>
              </c:spPr>
            </c:marker>
          </c:dPt>
          <c:dLbls>
            <c:numFmt formatCode="\$#,##0.0" sourceLinked="0"/>
            <c:dLbl>
              <c:idx val="0"/>
              <c:layout>
                <c:manualLayout>
                  <c:x val="-0.0333658313824154"/>
                  <c:y val="-0.390988786010606"/>
                </c:manualLayout>
              </c:layout>
              <c:numFmt formatCode="\$#,##0.0" sourceLinked="0"/>
              <c:txPr>
                <a:bodyPr wrap="square"/>
                <a:lstStyle/>
                <a:p>
                  <a:pPr>
                    <a:defRPr b="1" sz="880" spc="-1" strike="noStrike">
                      <a:solidFill>
                        <a:srgbClr val="ff0000"/>
                      </a:solidFill>
                      <a:latin typeface="Aptos"/>
                      <a:ea typeface="DejaVu Sans"/>
                    </a:defRPr>
                  </a:pPr>
                </a:p>
              </c:txPr>
              <c:spPr>
                <a:ln w="9360">
                  <a:solidFill>
                    <a:srgbClr val="FF0000"/>
                  </a:solidFill>
                </a:ln>
              </c:spPr>
              <c:dLblPos val="r"/>
              <c:showLegendKey val="0"/>
              <c:showVal val="1"/>
              <c:showCatName val="0"/>
              <c:showSerName val="0"/>
              <c:showPercent val="0"/>
              <c:separator>; </c:separator>
            </c:dLbl>
            <c:dLbl>
              <c:idx val="1"/>
              <c:layout>
                <c:manualLayout>
                  <c:x val="-0.0379157174800175"/>
                  <c:y val="-0.265750190491584"/>
                </c:manualLayout>
              </c:layout>
              <c:numFmt formatCode="\$#,##0.0" sourceLinked="0"/>
              <c:txPr>
                <a:bodyPr wrap="square"/>
                <a:lstStyle/>
                <a:p>
                  <a:pPr>
                    <a:defRPr b="1" sz="880" spc="-1" strike="noStrike">
                      <a:solidFill>
                        <a:srgbClr val="ff0000"/>
                      </a:solidFill>
                      <a:latin typeface="Aptos"/>
                      <a:ea typeface="DejaVu Sans"/>
                    </a:defRPr>
                  </a:pPr>
                </a:p>
              </c:txPr>
              <c:spPr>
                <a:ln w="9360">
                  <a:solidFill>
                    <a:srgbClr val="FF0000"/>
                  </a:solidFill>
                </a:ln>
              </c:spPr>
              <c:dLblPos val="r"/>
              <c:showLegendKey val="0"/>
              <c:showVal val="1"/>
              <c:showCatName val="0"/>
              <c:showSerName val="0"/>
              <c:showPercent val="0"/>
              <c:separator>; </c:separator>
            </c:dLbl>
            <c:dLbl>
              <c:idx val="2"/>
              <c:layout>
                <c:manualLayout>
                  <c:x val="-0.040948974878419"/>
                  <c:y val="-0.17105759387964"/>
                </c:manualLayout>
              </c:layout>
              <c:numFmt formatCode="\$#,##0.0" sourceLinked="0"/>
              <c:txPr>
                <a:bodyPr wrap="square"/>
                <a:lstStyle/>
                <a:p>
                  <a:pPr>
                    <a:defRPr b="1" sz="880" spc="-1" strike="noStrike">
                      <a:solidFill>
                        <a:srgbClr val="ff0000"/>
                      </a:solidFill>
                      <a:latin typeface="Aptos"/>
                      <a:ea typeface="DejaVu Sans"/>
                    </a:defRPr>
                  </a:pPr>
                </a:p>
              </c:txPr>
              <c:spPr>
                <a:ln w="9360">
                  <a:solidFill>
                    <a:srgbClr val="FF0000"/>
                  </a:solidFill>
                </a:ln>
              </c:spPr>
              <c:dLblPos val="r"/>
              <c:showLegendKey val="0"/>
              <c:showVal val="1"/>
              <c:showCatName val="0"/>
              <c:showSerName val="0"/>
              <c:showPercent val="0"/>
              <c:separator>; </c:separator>
            </c:dLbl>
            <c:dLbl>
              <c:idx val="3"/>
              <c:layout>
                <c:manualLayout>
                  <c:x val="-0.0333658313824154"/>
                  <c:y val="-0.320732988524325"/>
                </c:manualLayout>
              </c:layout>
              <c:numFmt formatCode="\$#,##0.0" sourceLinked="0"/>
              <c:txPr>
                <a:bodyPr wrap="square"/>
                <a:lstStyle/>
                <a:p>
                  <a:pPr>
                    <a:defRPr b="1" sz="880" spc="-1" strike="noStrike">
                      <a:solidFill>
                        <a:srgbClr val="ff0000"/>
                      </a:solidFill>
                      <a:latin typeface="Aptos"/>
                      <a:ea typeface="DejaVu Sans"/>
                    </a:defRPr>
                  </a:pPr>
                </a:p>
              </c:txPr>
              <c:spPr>
                <a:ln w="9360">
                  <a:solidFill>
                    <a:srgbClr val="FF0000"/>
                  </a:solidFill>
                </a:ln>
              </c:spPr>
              <c:dLblPos val="r"/>
              <c:showLegendKey val="0"/>
              <c:showVal val="1"/>
              <c:showCatName val="0"/>
              <c:showSerName val="0"/>
              <c:showPercent val="0"/>
              <c:separator>; </c:separator>
            </c:dLbl>
            <c:dLbl>
              <c:idx val="4"/>
              <c:layout>
                <c:manualLayout>
                  <c:x val="-0.0318492026832148"/>
                  <c:y val="-0.277968590054415"/>
                </c:manualLayout>
              </c:layout>
              <c:numFmt formatCode="\$#,##0.0" sourceLinked="0"/>
              <c:txPr>
                <a:bodyPr wrap="square"/>
                <a:lstStyle/>
                <a:p>
                  <a:pPr>
                    <a:defRPr b="1" sz="880" spc="-1" strike="noStrike">
                      <a:solidFill>
                        <a:srgbClr val="ff0000"/>
                      </a:solidFill>
                      <a:latin typeface="Aptos"/>
                      <a:ea typeface="DejaVu Sans"/>
                    </a:defRPr>
                  </a:pPr>
                </a:p>
              </c:txPr>
              <c:spPr>
                <a:ln w="9360">
                  <a:solidFill>
                    <a:srgbClr val="FF0000"/>
                  </a:solidFill>
                </a:ln>
              </c:spPr>
              <c:dLblPos val="r"/>
              <c:showLegendKey val="0"/>
              <c:showVal val="1"/>
              <c:showCatName val="0"/>
              <c:showSerName val="0"/>
              <c:showPercent val="0"/>
              <c:separator>; </c:separator>
            </c:dLbl>
            <c:dLbl>
              <c:idx val="5"/>
              <c:layout>
                <c:manualLayout>
                  <c:x val="-0.0379157174800176"/>
                  <c:y val="-0.0824741970491122"/>
                </c:manualLayout>
              </c:layout>
              <c:numFmt formatCode="\$#,##0.0" sourceLinked="0"/>
              <c:txPr>
                <a:bodyPr wrap="square"/>
                <a:lstStyle/>
                <a:p>
                  <a:pPr>
                    <a:defRPr b="1" sz="880" spc="-1" strike="noStrike">
                      <a:solidFill>
                        <a:srgbClr val="ff0000"/>
                      </a:solidFill>
                      <a:latin typeface="Aptos"/>
                      <a:ea typeface="DejaVu Sans"/>
                    </a:defRPr>
                  </a:pPr>
                </a:p>
              </c:txPr>
              <c:spPr>
                <a:ln w="9360">
                  <a:solidFill>
                    <a:srgbClr val="FF0000"/>
                  </a:solidFill>
                </a:ln>
              </c:spPr>
              <c:dLblPos val="r"/>
              <c:showLegendKey val="0"/>
              <c:showVal val="1"/>
              <c:showCatName val="0"/>
              <c:showSerName val="0"/>
              <c:showPercent val="0"/>
              <c:separator>; </c:separator>
            </c:dLbl>
            <c:dLbl>
              <c:idx val="6"/>
              <c:layout>
                <c:manualLayout>
                  <c:x val="-0.0379157174800175"/>
                  <c:y val="-0.0733103973769886"/>
                </c:manualLayout>
              </c:layout>
              <c:numFmt formatCode="\$#,##0.0" sourceLinked="0"/>
              <c:txPr>
                <a:bodyPr wrap="square"/>
                <a:lstStyle/>
                <a:p>
                  <a:pPr>
                    <a:defRPr b="1" sz="880" spc="-1" strike="noStrike">
                      <a:solidFill>
                        <a:srgbClr val="ff0000"/>
                      </a:solidFill>
                      <a:latin typeface="Aptos"/>
                      <a:ea typeface="DejaVu Sans"/>
                    </a:defRPr>
                  </a:pPr>
                </a:p>
              </c:txPr>
              <c:spPr>
                <a:ln w="9360">
                  <a:solidFill>
                    <a:srgbClr val="FF0000"/>
                  </a:solidFill>
                </a:ln>
              </c:spPr>
              <c:dLblPos val="r"/>
              <c:showLegendKey val="0"/>
              <c:showVal val="1"/>
              <c:showCatName val="0"/>
              <c:showSerName val="0"/>
              <c:showPercent val="0"/>
              <c:separator>; </c:separator>
            </c:dLbl>
            <c:txPr>
              <a:bodyPr wrap="square"/>
              <a:lstStyle/>
              <a:p>
                <a:pPr>
                  <a:defRPr b="1" sz="880" spc="-1" strike="noStrike">
                    <a:solidFill>
                      <a:srgbClr val="ff0000"/>
                    </a:solidFill>
                    <a:latin typeface="Aptos"/>
                    <a:ea typeface="DejaVu Sans"/>
                  </a:defRPr>
                </a:pPr>
              </a:p>
            </c:txPr>
            <c:spPr>
              <a:ln w="9360">
                <a:solidFill>
                  <a:srgbClr val="FF0000"/>
                </a:solidFill>
              </a:ln>
            </c:spPr>
            <c:dLblPos val="r"/>
            <c:showLegendKey val="0"/>
            <c:showVal val="1"/>
            <c:showCatName val="0"/>
            <c:showSerName val="0"/>
            <c:showPercent val="0"/>
            <c:separator>; </c:separator>
            <c:showLeaderLines val="0"/>
            <c:extLst>
              <c:ext xmlns:c15="http://schemas.microsoft.com/office/drawing/2012/chart" uri="{CE6537A1-D6FC-4f65-9D91-7224C49458BB}">
                <c15:showLeaderLines val="1"/>
              </c:ext>
            </c:extLst>
          </c:dLbls>
          <c:cat>
            <c:strRef>
              <c:f>categories</c:f>
              <c:strCache>
                <c:ptCount val="8"/>
                <c:pt idx="0">
                  <c:v>2017</c:v>
                </c:pt>
                <c:pt idx="1">
                  <c:v>2018</c:v>
                </c:pt>
                <c:pt idx="2">
                  <c:v>2019</c:v>
                </c:pt>
                <c:pt idx="3">
                  <c:v>2020</c:v>
                </c:pt>
                <c:pt idx="4">
                  <c:v>2021</c:v>
                </c:pt>
                <c:pt idx="5">
                  <c:v>2022</c:v>
                </c:pt>
                <c:pt idx="6">
                  <c:v>2023</c:v>
                </c:pt>
                <c:pt idx="7">
                  <c:v>2024 JUN</c:v>
                </c:pt>
              </c:strCache>
            </c:strRef>
          </c:cat>
          <c:val>
            <c:numRef>
              <c:f>3</c:f>
              <c:numCache>
                <c:formatCode>General</c:formatCode>
                <c:ptCount val="8"/>
                <c:pt idx="0">
                  <c:v>691.6</c:v>
                </c:pt>
                <c:pt idx="1">
                  <c:v>1019.7</c:v>
                </c:pt>
                <c:pt idx="2">
                  <c:v>1268.4</c:v>
                </c:pt>
                <c:pt idx="3">
                  <c:v>874.2</c:v>
                </c:pt>
                <c:pt idx="4">
                  <c:v>980.7</c:v>
                </c:pt>
                <c:pt idx="5">
                  <c:v>1514.1</c:v>
                </c:pt>
                <c:pt idx="6">
                  <c:v>1538.8</c:v>
                </c:pt>
              </c:numCache>
            </c:numRef>
          </c:val>
          <c:smooth val="0"/>
        </c:ser>
        <c:hiLowLines>
          <c:spPr>
            <a:ln w="0">
              <a:noFill/>
            </a:ln>
          </c:spPr>
        </c:hiLowLines>
        <c:marker val="1"/>
        <c:axId val="27266728"/>
        <c:axId val="51879719"/>
      </c:lineChart>
      <c:catAx>
        <c:axId val="65763151"/>
        <c:scaling>
          <c:orientation val="minMax"/>
        </c:scaling>
        <c:delete val="0"/>
        <c:axPos val="b"/>
        <c:title>
          <c:tx>
            <c:rich>
              <a:bodyPr rot="0"/>
              <a:lstStyle/>
              <a:p>
                <a:pPr>
                  <a:defRPr b="0" lang="es-DO" sz="1200" spc="-1" strike="noStrike">
                    <a:solidFill>
                      <a:srgbClr val="595959"/>
                    </a:solidFill>
                    <a:latin typeface="Aptos"/>
                    <a:ea typeface="DejaVu Sans"/>
                  </a:defRPr>
                </a:pPr>
                <a:r>
                  <a:rPr b="0" lang="es-DO" sz="1200" spc="-1" strike="noStrike">
                    <a:solidFill>
                      <a:srgbClr val="595959"/>
                    </a:solidFill>
                    <a:latin typeface="Aptos"/>
                    <a:ea typeface="DejaVu Sans"/>
                  </a:rPr>
                  <a:t>Año</a:t>
                </a:r>
              </a:p>
            </c:rich>
          </c:tx>
          <c:overlay val="0"/>
          <c:spPr>
            <a:noFill/>
            <a:ln w="0">
              <a:noFill/>
            </a:ln>
          </c:spPr>
        </c:title>
        <c:numFmt formatCode="General" sourceLinked="0"/>
        <c:majorTickMark val="none"/>
        <c:minorTickMark val="none"/>
        <c:tickLblPos val="nextTo"/>
        <c:spPr>
          <a:ln w="12600">
            <a:solidFill>
              <a:srgbClr val="d9d9d9"/>
            </a:solidFill>
            <a:round/>
          </a:ln>
        </c:spPr>
        <c:txPr>
          <a:bodyPr/>
          <a:lstStyle/>
          <a:p>
            <a:pPr>
              <a:defRPr b="0" sz="900" spc="-1" strike="noStrike">
                <a:solidFill>
                  <a:srgbClr val="595959"/>
                </a:solidFill>
                <a:latin typeface="Aptos"/>
                <a:ea typeface="DejaVu Sans"/>
              </a:defRPr>
            </a:pPr>
          </a:p>
        </c:txPr>
        <c:crossAx val="23055390"/>
        <c:crosses val="autoZero"/>
        <c:auto val="1"/>
        <c:lblAlgn val="ctr"/>
        <c:lblOffset val="100"/>
        <c:noMultiLvlLbl val="0"/>
      </c:catAx>
      <c:valAx>
        <c:axId val="23055390"/>
        <c:scaling>
          <c:orientation val="minMax"/>
        </c:scaling>
        <c:delete val="0"/>
        <c:axPos val="l"/>
        <c:majorGridlines>
          <c:spPr>
            <a:ln w="9360">
              <a:solidFill>
                <a:srgbClr val="d9d9d9"/>
              </a:solidFill>
              <a:round/>
            </a:ln>
          </c:spPr>
        </c:majorGridlines>
        <c:title>
          <c:tx>
            <c:rich>
              <a:bodyPr rot="-5400000"/>
              <a:lstStyle/>
              <a:p>
                <a:pPr>
                  <a:defRPr b="0" lang="es-DO" sz="1100" spc="-1" strike="noStrike">
                    <a:solidFill>
                      <a:srgbClr val="000000"/>
                    </a:solidFill>
                    <a:latin typeface="Aptos"/>
                    <a:ea typeface="DejaVu Sans"/>
                  </a:defRPr>
                </a:pPr>
                <a:r>
                  <a:rPr b="0" lang="es-DO" sz="1100" spc="-1" strike="noStrike">
                    <a:solidFill>
                      <a:srgbClr val="000000"/>
                    </a:solidFill>
                    <a:latin typeface="Aptos"/>
                    <a:ea typeface="DejaVu Sans"/>
                  </a:rPr>
                  <a:t>Valores Compra - Venta - VAD en cUS$</a:t>
                </a:r>
              </a:p>
            </c:rich>
          </c:tx>
          <c:layout>
            <c:manualLayout>
              <c:xMode val="edge"/>
              <c:yMode val="edge"/>
              <c:x val="0.0150902837489252"/>
              <c:y val="0.184274333217873"/>
            </c:manualLayout>
          </c:layout>
          <c:overlay val="0"/>
          <c:spPr>
            <a:noFill/>
            <a:ln w="0">
              <a:noFill/>
            </a:ln>
          </c:spPr>
        </c:title>
        <c:numFmt formatCode="General" sourceLinked="0"/>
        <c:majorTickMark val="none"/>
        <c:minorTickMark val="none"/>
        <c:tickLblPos val="nextTo"/>
        <c:spPr>
          <a:ln w="12600">
            <a:noFill/>
          </a:ln>
        </c:spPr>
        <c:txPr>
          <a:bodyPr/>
          <a:lstStyle/>
          <a:p>
            <a:pPr>
              <a:defRPr b="0" sz="900" spc="-1" strike="noStrike">
                <a:solidFill>
                  <a:srgbClr val="595959"/>
                </a:solidFill>
                <a:latin typeface="Aptos"/>
                <a:ea typeface="DejaVu Sans"/>
              </a:defRPr>
            </a:pPr>
          </a:p>
        </c:txPr>
        <c:crossAx val="65763151"/>
        <c:crosses val="autoZero"/>
        <c:crossBetween val="between"/>
      </c:valAx>
      <c:catAx>
        <c:axId val="27266728"/>
        <c:scaling>
          <c:orientation val="minMax"/>
        </c:scaling>
        <c:delete val="1"/>
        <c:axPos val="t"/>
        <c:numFmt formatCode="[$-1C0A]dd/mm/yyyy" sourceLinked="1"/>
        <c:majorTickMark val="out"/>
        <c:minorTickMark val="none"/>
        <c:tickLblPos val="nextTo"/>
        <c:spPr>
          <a:ln w="12600">
            <a:solidFill>
              <a:srgbClr val="8b8b8b"/>
            </a:solidFill>
            <a:round/>
          </a:ln>
        </c:spPr>
        <c:txPr>
          <a:bodyPr/>
          <a:lstStyle/>
          <a:p>
            <a:pPr>
              <a:defRPr b="0" sz="1000" spc="-1" strike="noStrike">
                <a:solidFill>
                  <a:srgbClr val="000000"/>
                </a:solidFill>
                <a:latin typeface="Aptos"/>
                <a:ea typeface="DejaVu Sans"/>
              </a:defRPr>
            </a:pPr>
          </a:p>
        </c:txPr>
        <c:crossAx val="51879719"/>
        <c:auto val="1"/>
        <c:lblAlgn val="ctr"/>
        <c:lblOffset val="100"/>
        <c:noMultiLvlLbl val="0"/>
      </c:catAx>
      <c:valAx>
        <c:axId val="51879719"/>
        <c:scaling>
          <c:orientation val="minMax"/>
        </c:scaling>
        <c:delete val="0"/>
        <c:axPos val="r"/>
        <c:title>
          <c:tx>
            <c:rich>
              <a:bodyPr rot="-5400000"/>
              <a:lstStyle/>
              <a:p>
                <a:pPr>
                  <a:defRPr b="0" lang="es-DO" sz="1100" spc="-1" strike="noStrike">
                    <a:solidFill>
                      <a:srgbClr val="000000"/>
                    </a:solidFill>
                    <a:latin typeface="Aptos"/>
                    <a:ea typeface="DejaVu Sans"/>
                  </a:defRPr>
                </a:pPr>
                <a:r>
                  <a:rPr b="0" lang="es-DO" sz="1100" spc="-1" strike="noStrike">
                    <a:solidFill>
                      <a:srgbClr val="000000"/>
                    </a:solidFill>
                    <a:latin typeface="Aptos"/>
                    <a:ea typeface="DejaVu Sans"/>
                  </a:rPr>
                  <a:t>Deficit  General  US$MM</a:t>
                </a:r>
              </a:p>
            </c:rich>
          </c:tx>
          <c:layout>
            <c:manualLayout>
              <c:xMode val="edge"/>
              <c:yMode val="edge"/>
              <c:x val="0.960834049871023"/>
              <c:y val="0.265067544163491"/>
            </c:manualLayout>
          </c:layout>
          <c:overlay val="0"/>
          <c:spPr>
            <a:noFill/>
            <a:ln w="0">
              <a:noFill/>
            </a:ln>
          </c:spPr>
        </c:title>
        <c:numFmt formatCode="\$#,##0.0" sourceLinked="0"/>
        <c:majorTickMark val="out"/>
        <c:minorTickMark val="none"/>
        <c:tickLblPos val="nextTo"/>
        <c:spPr>
          <a:ln w="12600">
            <a:noFill/>
          </a:ln>
        </c:spPr>
        <c:txPr>
          <a:bodyPr/>
          <a:lstStyle/>
          <a:p>
            <a:pPr>
              <a:defRPr b="0" sz="850" spc="-1" strike="noStrike">
                <a:solidFill>
                  <a:srgbClr val="ff0000"/>
                </a:solidFill>
                <a:latin typeface="Aptos"/>
                <a:ea typeface="DejaVu Sans"/>
              </a:defRPr>
            </a:pPr>
          </a:p>
        </c:txPr>
        <c:crossAx val="27266728"/>
        <c:crosses val="max"/>
        <c:crossBetween val="between"/>
      </c:valAx>
      <c:spPr>
        <a:noFill/>
        <a:ln w="0">
          <a:noFill/>
        </a:ln>
      </c:spPr>
    </c:plotArea>
    <c:legend>
      <c:legendPos val="b"/>
      <c:overlay val="0"/>
      <c:spPr>
        <a:noFill/>
        <a:ln w="0">
          <a:noFill/>
        </a:ln>
      </c:spPr>
      <c:txPr>
        <a:bodyPr/>
        <a:lstStyle/>
        <a:p>
          <a:pPr>
            <a:defRPr b="0" sz="900" spc="-1" strike="noStrike">
              <a:solidFill>
                <a:srgbClr val="595959"/>
              </a:solidFill>
              <a:latin typeface="Aptos"/>
              <a:ea typeface="DejaVu Sans"/>
            </a:defRPr>
          </a:pPr>
        </a:p>
      </c:txPr>
    </c:legend>
    <c:plotVisOnly val="1"/>
    <c:dispBlanksAs val="gap"/>
  </c:chart>
  <c:spPr>
    <a:solidFill>
      <a:srgbClr val="ffffff"/>
    </a:solidFill>
    <a:ln w="19080">
      <a:solidFill>
        <a:srgbClr val="000000"/>
      </a:solidFill>
      <a:round/>
    </a:ln>
  </c:spPr>
</c:chartSpace>
</file>

<file path=ppt/charts/chart4.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1" lang="es-DO" sz="1600" spc="-1" strike="noStrike">
                <a:solidFill>
                  <a:srgbClr val="000000"/>
                </a:solidFill>
                <a:latin typeface="Aptos"/>
                <a:ea typeface="DejaVu Sans"/>
              </a:defRPr>
            </a:pPr>
            <a:r>
              <a:rPr b="1" lang="es-DO" sz="1600" spc="-1" strike="noStrike">
                <a:solidFill>
                  <a:srgbClr val="000000"/>
                </a:solidFill>
                <a:latin typeface="Aptos"/>
                <a:ea typeface="DejaVu Sans"/>
              </a:rPr>
              <a:t>Comportamiento déficit financiero EDEs  y su relación con el PMC de la energía
</a:t>
            </a:r>
          </a:p>
        </c:rich>
      </c:tx>
      <c:layout>
        <c:manualLayout>
          <c:xMode val="edge"/>
          <c:yMode val="edge"/>
          <c:x val="0.123299436581009"/>
          <c:y val="0.0200625524448852"/>
        </c:manualLayout>
      </c:layout>
      <c:overlay val="0"/>
      <c:spPr>
        <a:noFill/>
        <a:ln w="0">
          <a:solidFill>
            <a:srgbClr val="000000"/>
          </a:solidFill>
        </a:ln>
      </c:spPr>
    </c:title>
    <c:autoTitleDeleted val="0"/>
    <c:plotArea>
      <c:barChart>
        <c:barDir val="col"/>
        <c:grouping val="clustered"/>
        <c:varyColors val="0"/>
        <c:ser>
          <c:idx val="0"/>
          <c:order val="0"/>
          <c:tx>
            <c:strRef>
              <c:f>label 0</c:f>
              <c:strCache>
                <c:ptCount val="1"/>
                <c:pt idx="0">
                  <c:v>Deficit  US$ data MEM</c:v>
                </c:pt>
              </c:strCache>
            </c:strRef>
          </c:tx>
          <c:spPr>
            <a:solidFill>
              <a:srgbClr val="e97132"/>
            </a:solidFill>
            <a:ln w="0">
              <a:noFill/>
            </a:ln>
          </c:spPr>
          <c:invertIfNegative val="0"/>
          <c:dPt>
            <c:idx val="0"/>
            <c:invertIfNegative val="0"/>
            <c:spPr>
              <a:solidFill>
                <a:srgbClr val="e97132"/>
              </a:solidFill>
              <a:ln w="0">
                <a:noFill/>
              </a:ln>
            </c:spPr>
          </c:dPt>
          <c:dPt>
            <c:idx val="1"/>
            <c:invertIfNegative val="0"/>
            <c:spPr>
              <a:solidFill>
                <a:srgbClr val="e97132"/>
              </a:solidFill>
              <a:ln w="0">
                <a:noFill/>
              </a:ln>
            </c:spPr>
          </c:dPt>
          <c:dPt>
            <c:idx val="2"/>
            <c:invertIfNegative val="0"/>
            <c:spPr>
              <a:solidFill>
                <a:srgbClr val="e97132"/>
              </a:solidFill>
              <a:ln w="0">
                <a:noFill/>
              </a:ln>
            </c:spPr>
          </c:dPt>
          <c:dPt>
            <c:idx val="3"/>
            <c:invertIfNegative val="0"/>
            <c:spPr>
              <a:solidFill>
                <a:srgbClr val="e97132"/>
              </a:solidFill>
              <a:ln w="0">
                <a:noFill/>
              </a:ln>
            </c:spPr>
          </c:dPt>
          <c:dPt>
            <c:idx val="4"/>
            <c:invertIfNegative val="0"/>
            <c:spPr>
              <a:solidFill>
                <a:srgbClr val="e97132"/>
              </a:solidFill>
              <a:ln w="0">
                <a:noFill/>
              </a:ln>
            </c:spPr>
          </c:dPt>
          <c:dPt>
            <c:idx val="5"/>
            <c:invertIfNegative val="0"/>
            <c:spPr>
              <a:solidFill>
                <a:srgbClr val="e97132"/>
              </a:solidFill>
              <a:ln w="0">
                <a:noFill/>
              </a:ln>
            </c:spPr>
          </c:dPt>
          <c:dLbls>
            <c:numFmt formatCode="\$#,##0" sourceLinked="0"/>
            <c:dLbl>
              <c:idx val="0"/>
              <c:layout>
                <c:manualLayout>
                  <c:x val="-0.00343016585716411"/>
                  <c:y val="-0.00992851194205628"/>
                </c:manualLayout>
              </c:layout>
              <c:numFmt formatCode="\$#,##0" sourceLinked="0"/>
              <c:txPr>
                <a:bodyPr wrap="square"/>
                <a:lstStyle/>
                <a:p>
                  <a:pPr>
                    <a:defRPr b="1" sz="1000" spc="-1" strike="noStrike">
                      <a:solidFill>
                        <a:srgbClr val="404040"/>
                      </a:solidFill>
                      <a:latin typeface="Aptos"/>
                      <a:ea typeface="DejaVu Sans"/>
                    </a:defRPr>
                  </a:pPr>
                </a:p>
              </c:txPr>
              <c:dLblPos val="outEnd"/>
              <c:showLegendKey val="0"/>
              <c:showVal val="1"/>
              <c:showCatName val="0"/>
              <c:showSerName val="0"/>
              <c:showPercent val="0"/>
              <c:separator>; </c:separator>
            </c:dLbl>
            <c:dLbl>
              <c:idx val="1"/>
              <c:layout>
                <c:manualLayout>
                  <c:x val="-0.00348009014422776"/>
                  <c:y val="0.0788616779250404"/>
                </c:manualLayout>
              </c:layout>
              <c:numFmt formatCode="\$#,##0" sourceLinked="0"/>
              <c:txPr>
                <a:bodyPr wrap="square"/>
                <a:lstStyle/>
                <a:p>
                  <a:pPr>
                    <a:defRPr b="1" sz="1000" spc="-1" strike="noStrike">
                      <a:solidFill>
                        <a:srgbClr val="404040"/>
                      </a:solidFill>
                      <a:latin typeface="Aptos"/>
                      <a:ea typeface="DejaVu Sans"/>
                    </a:defRPr>
                  </a:pPr>
                </a:p>
              </c:txPr>
              <c:dLblPos val="outEnd"/>
              <c:showLegendKey val="0"/>
              <c:showVal val="1"/>
              <c:showCatName val="0"/>
              <c:showSerName val="0"/>
              <c:showPercent val="0"/>
              <c:separator>; </c:separator>
            </c:dLbl>
            <c:dLbl>
              <c:idx val="2"/>
              <c:layout>
                <c:manualLayout>
                  <c:x val="-0.00238651449833021"/>
                  <c:y val="0.000559691529661817"/>
                </c:manualLayout>
              </c:layout>
              <c:numFmt formatCode="\$#,##0" sourceLinked="0"/>
              <c:txPr>
                <a:bodyPr wrap="square"/>
                <a:lstStyle/>
                <a:p>
                  <a:pPr>
                    <a:defRPr b="1" sz="1000" spc="-1" strike="noStrike">
                      <a:solidFill>
                        <a:srgbClr val="404040"/>
                      </a:solidFill>
                      <a:latin typeface="Aptos"/>
                      <a:ea typeface="DejaVu Sans"/>
                    </a:defRPr>
                  </a:pPr>
                </a:p>
              </c:txPr>
              <c:dLblPos val="outEnd"/>
              <c:showLegendKey val="0"/>
              <c:showVal val="1"/>
              <c:showCatName val="0"/>
              <c:showSerName val="0"/>
              <c:showPercent val="0"/>
              <c:separator>; </c:separator>
            </c:dLbl>
            <c:dLbl>
              <c:idx val="3"/>
              <c:layout>
                <c:manualLayout>
                  <c:x val="0.00192099974136206"/>
                  <c:y val="-0.000171820815551774"/>
                </c:manualLayout>
              </c:layout>
              <c:numFmt formatCode="\$#,##0" sourceLinked="0"/>
              <c:txPr>
                <a:bodyPr wrap="square"/>
                <a:lstStyle/>
                <a:p>
                  <a:pPr>
                    <a:defRPr b="1" sz="1000" spc="-1" strike="noStrike">
                      <a:solidFill>
                        <a:srgbClr val="404040"/>
                      </a:solidFill>
                      <a:latin typeface="Aptos"/>
                      <a:ea typeface="DejaVu Sans"/>
                    </a:defRPr>
                  </a:pPr>
                </a:p>
              </c:txPr>
              <c:dLblPos val="outEnd"/>
              <c:showLegendKey val="0"/>
              <c:showVal val="1"/>
              <c:showCatName val="0"/>
              <c:showSerName val="0"/>
              <c:showPercent val="0"/>
              <c:separator>; </c:separator>
            </c:dLbl>
            <c:dLbl>
              <c:idx val="4"/>
              <c:layout>
                <c:manualLayout>
                  <c:x val="0.00217274126869443"/>
                  <c:y val="0.0513691245128176"/>
                </c:manualLayout>
              </c:layout>
              <c:numFmt formatCode="\$#,##0" sourceLinked="0"/>
              <c:txPr>
                <a:bodyPr wrap="square"/>
                <a:lstStyle/>
                <a:p>
                  <a:pPr>
                    <a:defRPr b="1" sz="1000" spc="-1" strike="noStrike">
                      <a:solidFill>
                        <a:srgbClr val="404040"/>
                      </a:solidFill>
                      <a:latin typeface="Aptos"/>
                      <a:ea typeface="DejaVu Sans"/>
                    </a:defRPr>
                  </a:pPr>
                </a:p>
              </c:txPr>
              <c:dLblPos val="outEnd"/>
              <c:showLegendKey val="0"/>
              <c:showVal val="1"/>
              <c:showCatName val="0"/>
              <c:showSerName val="0"/>
              <c:showPercent val="0"/>
              <c:separator>; </c:separator>
            </c:dLbl>
            <c:dLbl>
              <c:idx val="5"/>
              <c:layout>
                <c:manualLayout>
                  <c:x val="0.000760969693286063"/>
                  <c:y val="0.0561986550282352"/>
                </c:manualLayout>
              </c:layout>
              <c:numFmt formatCode="\$#,##0" sourceLinked="0"/>
              <c:txPr>
                <a:bodyPr wrap="square"/>
                <a:lstStyle/>
                <a:p>
                  <a:pPr>
                    <a:defRPr b="1" sz="1000" spc="-1" strike="noStrike">
                      <a:solidFill>
                        <a:srgbClr val="404040"/>
                      </a:solidFill>
                      <a:latin typeface="Aptos"/>
                      <a:ea typeface="DejaVu Sans"/>
                    </a:defRPr>
                  </a:pPr>
                </a:p>
              </c:txPr>
              <c:dLblPos val="outEnd"/>
              <c:showLegendKey val="0"/>
              <c:showVal val="1"/>
              <c:showCatName val="0"/>
              <c:showSerName val="0"/>
              <c:showPercent val="0"/>
              <c:separator>; </c:separator>
            </c:dLbl>
            <c:txPr>
              <a:bodyPr wrap="square"/>
              <a:lstStyle/>
              <a:p>
                <a:pPr>
                  <a:defRPr b="1" sz="1000" spc="-1" strike="noStrike">
                    <a:solidFill>
                      <a:srgbClr val="404040"/>
                    </a:solidFill>
                    <a:latin typeface="Aptos"/>
                    <a:ea typeface="DejaVu Sans"/>
                  </a:defRPr>
                </a:pPr>
              </a:p>
            </c:txPr>
            <c:dLblPos val="ctr"/>
            <c:showLegendKey val="0"/>
            <c:showVal val="1"/>
            <c:showCatName val="0"/>
            <c:showSerName val="0"/>
            <c:showPercent val="0"/>
            <c:separator>; </c:separator>
            <c:showLeaderLines val="0"/>
            <c:extLst>
              <c:ext xmlns:c15="http://schemas.microsoft.com/office/drawing/2012/chart" uri="{CE6537A1-D6FC-4f65-9D91-7224C49458BB}">
                <c15:showLeaderLines val="1"/>
              </c:ext>
            </c:extLst>
          </c:dLbls>
          <c:cat>
            <c:strRef>
              <c:f>categories</c:f>
              <c:strCache>
                <c:ptCount val="6"/>
                <c:pt idx="0">
                  <c:v>2018</c:v>
                </c:pt>
                <c:pt idx="1">
                  <c:v>2019</c:v>
                </c:pt>
                <c:pt idx="2">
                  <c:v>2020</c:v>
                </c:pt>
                <c:pt idx="3">
                  <c:v>2021</c:v>
                </c:pt>
                <c:pt idx="4">
                  <c:v>2022</c:v>
                </c:pt>
                <c:pt idx="5">
                  <c:v>2023</c:v>
                </c:pt>
              </c:strCache>
            </c:strRef>
          </c:cat>
          <c:val>
            <c:numRef>
              <c:f>0</c:f>
              <c:numCache>
                <c:formatCode>General</c:formatCode>
                <c:ptCount val="6"/>
                <c:pt idx="0">
                  <c:v>1019700000</c:v>
                </c:pt>
                <c:pt idx="1">
                  <c:v>1268400000</c:v>
                </c:pt>
                <c:pt idx="2">
                  <c:v>874200000</c:v>
                </c:pt>
                <c:pt idx="3">
                  <c:v>980700000</c:v>
                </c:pt>
                <c:pt idx="4">
                  <c:v>1514100000</c:v>
                </c:pt>
                <c:pt idx="5">
                  <c:v>1538800000</c:v>
                </c:pt>
              </c:numCache>
            </c:numRef>
          </c:val>
        </c:ser>
        <c:gapWidth val="150"/>
        <c:overlap val="0"/>
        <c:axId val="97689015"/>
        <c:axId val="84438931"/>
      </c:barChart>
      <c:lineChart>
        <c:grouping val="standard"/>
        <c:varyColors val="0"/>
        <c:ser>
          <c:idx val="1"/>
          <c:order val="1"/>
          <c:tx>
            <c:strRef>
              <c:f>label 1</c:f>
              <c:strCache>
                <c:ptCount val="1"/>
                <c:pt idx="0">
                  <c:v>PMC cUS$</c:v>
                </c:pt>
              </c:strCache>
            </c:strRef>
          </c:tx>
          <c:spPr>
            <a:solidFill>
              <a:srgbClr val="00b0f0"/>
            </a:solidFill>
            <a:ln cap="rnd" w="28440">
              <a:solidFill>
                <a:srgbClr val="00b0f0"/>
              </a:solidFill>
              <a:round/>
            </a:ln>
          </c:spPr>
          <c:marker>
            <c:symbol val="circle"/>
            <c:size val="5"/>
            <c:spPr>
              <a:solidFill>
                <a:srgbClr val="00b0f0"/>
              </a:solidFill>
            </c:spPr>
          </c:marker>
          <c:dPt>
            <c:idx val="0"/>
            <c:marker>
              <c:symbol val="circle"/>
              <c:size val="5"/>
              <c:spPr>
                <a:solidFill>
                  <a:srgbClr val="00b0f0"/>
                </a:solidFill>
              </c:spPr>
            </c:marker>
          </c:dPt>
          <c:dPt>
            <c:idx val="1"/>
            <c:marker>
              <c:symbol val="circle"/>
              <c:size val="5"/>
              <c:spPr>
                <a:solidFill>
                  <a:srgbClr val="00b0f0"/>
                </a:solidFill>
              </c:spPr>
            </c:marker>
          </c:dPt>
          <c:dPt>
            <c:idx val="2"/>
            <c:marker>
              <c:symbol val="circle"/>
              <c:size val="5"/>
              <c:spPr>
                <a:solidFill>
                  <a:srgbClr val="00b0f0"/>
                </a:solidFill>
              </c:spPr>
            </c:marker>
          </c:dPt>
          <c:dPt>
            <c:idx val="3"/>
            <c:marker>
              <c:symbol val="circle"/>
              <c:size val="5"/>
              <c:spPr>
                <a:solidFill>
                  <a:srgbClr val="00b0f0"/>
                </a:solidFill>
              </c:spPr>
            </c:marker>
          </c:dPt>
          <c:dPt>
            <c:idx val="4"/>
            <c:marker>
              <c:symbol val="circle"/>
              <c:size val="5"/>
              <c:spPr>
                <a:solidFill>
                  <a:srgbClr val="00b0f0"/>
                </a:solidFill>
              </c:spPr>
            </c:marker>
          </c:dPt>
          <c:dPt>
            <c:idx val="5"/>
            <c:marker>
              <c:symbol val="circle"/>
              <c:size val="5"/>
              <c:spPr>
                <a:solidFill>
                  <a:srgbClr val="00b0f0"/>
                </a:solidFill>
              </c:spPr>
            </c:marker>
          </c:dPt>
          <c:dLbls>
            <c:numFmt formatCode="0.00" sourceLinked="0"/>
            <c:dLbl>
              <c:idx val="0"/>
              <c:layout>
                <c:manualLayout>
                  <c:x val="-0.0226250630896779"/>
                  <c:y val="-0.0493429256310175"/>
                </c:manualLayout>
              </c:layout>
              <c:numFmt formatCode="0.00" sourceLinked="0"/>
              <c:txPr>
                <a:bodyPr wrap="square"/>
                <a:lstStyle/>
                <a:p>
                  <a:pPr>
                    <a:defRPr b="0" sz="900" spc="-1" strike="noStrike">
                      <a:solidFill>
                        <a:srgbClr val="404040"/>
                      </a:solidFill>
                      <a:latin typeface="Aptos"/>
                      <a:ea typeface="DejaVu Sans"/>
                    </a:defRPr>
                  </a:pPr>
                </a:p>
              </c:txPr>
              <c:dLblPos val="r"/>
              <c:showLegendKey val="0"/>
              <c:showVal val="1"/>
              <c:showCatName val="0"/>
              <c:showSerName val="0"/>
              <c:showPercent val="0"/>
              <c:separator>; </c:separator>
            </c:dLbl>
            <c:dLbl>
              <c:idx val="1"/>
              <c:layout>
                <c:manualLayout>
                  <c:x val="-0.0224761957837917"/>
                  <c:y val="-0.0701443654503535"/>
                </c:manualLayout>
              </c:layout>
              <c:numFmt formatCode="0.00" sourceLinked="0"/>
              <c:txPr>
                <a:bodyPr wrap="square"/>
                <a:lstStyle/>
                <a:p>
                  <a:pPr>
                    <a:defRPr b="0" sz="900" spc="-1" strike="noStrike">
                      <a:solidFill>
                        <a:srgbClr val="404040"/>
                      </a:solidFill>
                      <a:latin typeface="Aptos"/>
                      <a:ea typeface="DejaVu Sans"/>
                    </a:defRPr>
                  </a:pPr>
                </a:p>
              </c:txPr>
              <c:dLblPos val="r"/>
              <c:showLegendKey val="0"/>
              <c:showVal val="1"/>
              <c:showCatName val="0"/>
              <c:showSerName val="0"/>
              <c:showPercent val="0"/>
              <c:separator>; </c:separator>
            </c:dLbl>
            <c:dLbl>
              <c:idx val="2"/>
              <c:layout>
                <c:manualLayout>
                  <c:x val="-0.023961719726569"/>
                  <c:y val="-0.0585945785140358"/>
                </c:manualLayout>
              </c:layout>
              <c:numFmt formatCode="0.00" sourceLinked="0"/>
              <c:txPr>
                <a:bodyPr wrap="square"/>
                <a:lstStyle/>
                <a:p>
                  <a:pPr>
                    <a:defRPr b="0" sz="900" spc="-1" strike="noStrike">
                      <a:solidFill>
                        <a:srgbClr val="404040"/>
                      </a:solidFill>
                      <a:latin typeface="Aptos"/>
                      <a:ea typeface="DejaVu Sans"/>
                    </a:defRPr>
                  </a:pPr>
                </a:p>
              </c:txPr>
              <c:dLblPos val="r"/>
              <c:showLegendKey val="0"/>
              <c:showVal val="1"/>
              <c:showCatName val="0"/>
              <c:showSerName val="0"/>
              <c:showPercent val="0"/>
              <c:separator>; </c:separator>
            </c:dLbl>
            <c:dLbl>
              <c:idx val="3"/>
              <c:layout>
                <c:manualLayout>
                  <c:x val="-0.0245018408492079"/>
                  <c:y val="-0.0647624177319498"/>
                </c:manualLayout>
              </c:layout>
              <c:numFmt formatCode="0.00" sourceLinked="0"/>
              <c:txPr>
                <a:bodyPr wrap="square"/>
                <a:lstStyle/>
                <a:p>
                  <a:pPr>
                    <a:defRPr b="0" sz="900" spc="-1" strike="noStrike">
                      <a:solidFill>
                        <a:srgbClr val="404040"/>
                      </a:solidFill>
                      <a:latin typeface="Aptos"/>
                      <a:ea typeface="DejaVu Sans"/>
                    </a:defRPr>
                  </a:pPr>
                </a:p>
              </c:txPr>
              <c:dLblPos val="r"/>
              <c:showLegendKey val="0"/>
              <c:showVal val="1"/>
              <c:showCatName val="0"/>
              <c:showSerName val="0"/>
              <c:showPercent val="0"/>
              <c:separator>; </c:separator>
            </c:dLbl>
            <c:dLbl>
              <c:idx val="4"/>
              <c:layout>
                <c:manualLayout>
                  <c:x val="-0.0473832056553231"/>
                  <c:y val="-0.00925178102855525"/>
                </c:manualLayout>
              </c:layout>
              <c:numFmt formatCode="0.00" sourceLinked="0"/>
              <c:txPr>
                <a:bodyPr wrap="square"/>
                <a:lstStyle/>
                <a:p>
                  <a:pPr>
                    <a:defRPr b="0" sz="900" spc="-1" strike="noStrike">
                      <a:solidFill>
                        <a:srgbClr val="404040"/>
                      </a:solidFill>
                      <a:latin typeface="Aptos"/>
                      <a:ea typeface="DejaVu Sans"/>
                    </a:defRPr>
                  </a:pPr>
                </a:p>
              </c:txPr>
              <c:dLblPos val="r"/>
              <c:showLegendKey val="0"/>
              <c:showVal val="1"/>
              <c:showCatName val="0"/>
              <c:showSerName val="0"/>
              <c:showPercent val="0"/>
              <c:separator>; </c:separator>
            </c:dLbl>
            <c:dLbl>
              <c:idx val="5"/>
              <c:layout>
                <c:manualLayout>
                  <c:x val="-0.022209570621839"/>
                  <c:y val="-0.0462589000782078"/>
                </c:manualLayout>
              </c:layout>
              <c:numFmt formatCode="0.00" sourceLinked="0"/>
              <c:txPr>
                <a:bodyPr wrap="square"/>
                <a:lstStyle/>
                <a:p>
                  <a:pPr>
                    <a:defRPr b="0" sz="900" spc="-1" strike="noStrike">
                      <a:solidFill>
                        <a:srgbClr val="404040"/>
                      </a:solidFill>
                      <a:latin typeface="Aptos"/>
                      <a:ea typeface="DejaVu Sans"/>
                    </a:defRPr>
                  </a:pPr>
                </a:p>
              </c:txPr>
              <c:dLblPos val="r"/>
              <c:showLegendKey val="0"/>
              <c:showVal val="1"/>
              <c:showCatName val="0"/>
              <c:showSerName val="0"/>
              <c:showPercent val="0"/>
              <c:separator>; </c:separator>
            </c:dLbl>
            <c:txPr>
              <a:bodyPr wrap="square"/>
              <a:lstStyle/>
              <a:p>
                <a:pPr>
                  <a:defRPr b="0" sz="900" spc="-1" strike="noStrike">
                    <a:solidFill>
                      <a:srgbClr val="404040"/>
                    </a:solidFill>
                    <a:latin typeface="Aptos"/>
                    <a:ea typeface="DejaVu Sans"/>
                  </a:defRPr>
                </a:pPr>
              </a:p>
            </c:txPr>
            <c:dLblPos val="r"/>
            <c:showLegendKey val="0"/>
            <c:showVal val="1"/>
            <c:showCatName val="0"/>
            <c:showSerName val="0"/>
            <c:showPercent val="0"/>
            <c:separator>; </c:separator>
            <c:showLeaderLines val="0"/>
            <c:extLst>
              <c:ext xmlns:c15="http://schemas.microsoft.com/office/drawing/2012/chart" uri="{CE6537A1-D6FC-4f65-9D91-7224C49458BB}">
                <c15:showLeaderLines val="1"/>
              </c:ext>
            </c:extLst>
          </c:dLbls>
          <c:cat>
            <c:strRef>
              <c:f>categories</c:f>
              <c:strCache>
                <c:ptCount val="6"/>
                <c:pt idx="0">
                  <c:v>2018</c:v>
                </c:pt>
                <c:pt idx="1">
                  <c:v>2019</c:v>
                </c:pt>
                <c:pt idx="2">
                  <c:v>2020</c:v>
                </c:pt>
                <c:pt idx="3">
                  <c:v>2021</c:v>
                </c:pt>
                <c:pt idx="4">
                  <c:v>2022</c:v>
                </c:pt>
                <c:pt idx="5">
                  <c:v>2023</c:v>
                </c:pt>
              </c:strCache>
            </c:strRef>
          </c:cat>
          <c:val>
            <c:numRef>
              <c:f>1</c:f>
              <c:numCache>
                <c:formatCode>General</c:formatCode>
                <c:ptCount val="6"/>
                <c:pt idx="0">
                  <c:v>13.33</c:v>
                </c:pt>
                <c:pt idx="1">
                  <c:v>12.88</c:v>
                </c:pt>
                <c:pt idx="2">
                  <c:v>11</c:v>
                </c:pt>
                <c:pt idx="3">
                  <c:v>12.54</c:v>
                </c:pt>
                <c:pt idx="4">
                  <c:v>17.07</c:v>
                </c:pt>
                <c:pt idx="5">
                  <c:v>16</c:v>
                </c:pt>
              </c:numCache>
            </c:numRef>
          </c:val>
          <c:smooth val="0"/>
        </c:ser>
        <c:hiLowLines>
          <c:spPr>
            <a:ln w="0">
              <a:noFill/>
            </a:ln>
          </c:spPr>
        </c:hiLowLines>
        <c:marker val="1"/>
        <c:axId val="32666984"/>
        <c:axId val="3602990"/>
      </c:lineChart>
      <c:catAx>
        <c:axId val="97689015"/>
        <c:scaling>
          <c:orientation val="minMax"/>
        </c:scaling>
        <c:delete val="0"/>
        <c:axPos val="b"/>
        <c:numFmt formatCode="General" sourceLinked="0"/>
        <c:majorTickMark val="none"/>
        <c:minorTickMark val="none"/>
        <c:tickLblPos val="nextTo"/>
        <c:spPr>
          <a:ln w="12600">
            <a:solidFill>
              <a:srgbClr val="d9d9d9"/>
            </a:solidFill>
            <a:round/>
          </a:ln>
        </c:spPr>
        <c:txPr>
          <a:bodyPr/>
          <a:lstStyle/>
          <a:p>
            <a:pPr>
              <a:defRPr b="0" sz="900" spc="-1" strike="noStrike">
                <a:solidFill>
                  <a:srgbClr val="595959"/>
                </a:solidFill>
                <a:latin typeface="Aptos"/>
                <a:ea typeface="DejaVu Sans"/>
              </a:defRPr>
            </a:pPr>
          </a:p>
        </c:txPr>
        <c:crossAx val="84438931"/>
        <c:crosses val="autoZero"/>
        <c:auto val="1"/>
        <c:lblAlgn val="ctr"/>
        <c:lblOffset val="100"/>
        <c:noMultiLvlLbl val="0"/>
      </c:catAx>
      <c:valAx>
        <c:axId val="84438931"/>
        <c:scaling>
          <c:orientation val="minMax"/>
        </c:scaling>
        <c:delete val="0"/>
        <c:axPos val="l"/>
        <c:majorGridlines>
          <c:spPr>
            <a:ln w="9360">
              <a:solidFill>
                <a:srgbClr val="d9d9d9"/>
              </a:solidFill>
              <a:round/>
            </a:ln>
          </c:spPr>
        </c:majorGridlines>
        <c:title>
          <c:tx>
            <c:rich>
              <a:bodyPr rot="-5400000"/>
              <a:lstStyle/>
              <a:p>
                <a:pPr>
                  <a:defRPr b="0" lang="es-DO" sz="1400" spc="-1" strike="noStrike">
                    <a:solidFill>
                      <a:srgbClr val="000000"/>
                    </a:solidFill>
                    <a:latin typeface="Aptos"/>
                    <a:ea typeface="DejaVu Sans"/>
                  </a:defRPr>
                </a:pPr>
                <a:r>
                  <a:rPr b="0" lang="es-DO" sz="1400" spc="-1" strike="noStrike">
                    <a:solidFill>
                      <a:srgbClr val="000000"/>
                    </a:solidFill>
                    <a:latin typeface="Aptos"/>
                    <a:ea typeface="DejaVu Sans"/>
                  </a:rPr>
                  <a:t>Monto Deficit en US$</a:t>
                </a:r>
              </a:p>
            </c:rich>
          </c:tx>
          <c:layout>
            <c:manualLayout>
              <c:xMode val="edge"/>
              <c:yMode val="edge"/>
              <c:x val="0.0246667582795108"/>
              <c:y val="0.292241971164849"/>
            </c:manualLayout>
          </c:layout>
          <c:overlay val="0"/>
          <c:spPr>
            <a:noFill/>
            <a:ln w="0">
              <a:noFill/>
            </a:ln>
          </c:spPr>
        </c:title>
        <c:numFmt formatCode="\$#,##0" sourceLinked="0"/>
        <c:majorTickMark val="none"/>
        <c:minorTickMark val="none"/>
        <c:tickLblPos val="nextTo"/>
        <c:spPr>
          <a:ln w="12600">
            <a:noFill/>
          </a:ln>
        </c:spPr>
        <c:txPr>
          <a:bodyPr/>
          <a:lstStyle/>
          <a:p>
            <a:pPr>
              <a:defRPr b="0" sz="900" spc="-1" strike="noStrike">
                <a:solidFill>
                  <a:srgbClr val="ff0000"/>
                </a:solidFill>
                <a:latin typeface="Aptos"/>
                <a:ea typeface="DejaVu Sans"/>
              </a:defRPr>
            </a:pPr>
          </a:p>
        </c:txPr>
        <c:crossAx val="97689015"/>
        <c:crosses val="autoZero"/>
        <c:crossBetween val="between"/>
      </c:valAx>
      <c:catAx>
        <c:axId val="32666984"/>
        <c:scaling>
          <c:orientation val="minMax"/>
        </c:scaling>
        <c:delete val="1"/>
        <c:axPos val="t"/>
        <c:numFmt formatCode="[$-1C0A]dd/mm/yyyy" sourceLinked="1"/>
        <c:majorTickMark val="out"/>
        <c:minorTickMark val="none"/>
        <c:tickLblPos val="nextTo"/>
        <c:spPr>
          <a:ln w="12600">
            <a:solidFill>
              <a:srgbClr val="8b8b8b"/>
            </a:solidFill>
            <a:round/>
          </a:ln>
        </c:spPr>
        <c:txPr>
          <a:bodyPr/>
          <a:lstStyle/>
          <a:p>
            <a:pPr>
              <a:defRPr b="0" sz="1000" spc="-1" strike="noStrike">
                <a:solidFill>
                  <a:srgbClr val="000000"/>
                </a:solidFill>
                <a:latin typeface="Aptos"/>
                <a:ea typeface="DejaVu Sans"/>
              </a:defRPr>
            </a:pPr>
          </a:p>
        </c:txPr>
        <c:crossAx val="3602990"/>
        <c:auto val="1"/>
        <c:lblAlgn val="ctr"/>
        <c:lblOffset val="100"/>
        <c:noMultiLvlLbl val="0"/>
      </c:catAx>
      <c:valAx>
        <c:axId val="3602990"/>
        <c:scaling>
          <c:orientation val="minMax"/>
        </c:scaling>
        <c:delete val="0"/>
        <c:axPos val="r"/>
        <c:title>
          <c:tx>
            <c:rich>
              <a:bodyPr rot="-5400000"/>
              <a:lstStyle/>
              <a:p>
                <a:pPr>
                  <a:defRPr b="0" lang="es-DO" sz="1100" spc="-1" strike="noStrike">
                    <a:solidFill>
                      <a:srgbClr val="595959"/>
                    </a:solidFill>
                    <a:latin typeface="Aptos"/>
                    <a:ea typeface="DejaVu Sans"/>
                  </a:defRPr>
                </a:pPr>
                <a:r>
                  <a:rPr b="0" lang="es-DO" sz="1100" spc="-1" strike="noStrike">
                    <a:solidFill>
                      <a:srgbClr val="595959"/>
                    </a:solidFill>
                    <a:latin typeface="Aptos"/>
                    <a:ea typeface="DejaVu Sans"/>
                  </a:rPr>
                  <a:t>Precio Monomico Compra Energia  en cUS$</a:t>
                </a:r>
              </a:p>
            </c:rich>
          </c:tx>
          <c:layout>
            <c:manualLayout>
              <c:xMode val="edge"/>
              <c:yMode val="edge"/>
              <c:x val="0.973100178645046"/>
              <c:y val="0.196963917918987"/>
            </c:manualLayout>
          </c:layout>
          <c:overlay val="0"/>
          <c:spPr>
            <a:noFill/>
            <a:ln w="0">
              <a:noFill/>
            </a:ln>
          </c:spPr>
        </c:title>
        <c:numFmt formatCode="General" sourceLinked="0"/>
        <c:majorTickMark val="out"/>
        <c:minorTickMark val="none"/>
        <c:tickLblPos val="nextTo"/>
        <c:spPr>
          <a:ln w="12600">
            <a:noFill/>
          </a:ln>
        </c:spPr>
        <c:txPr>
          <a:bodyPr/>
          <a:lstStyle/>
          <a:p>
            <a:pPr>
              <a:defRPr b="0" sz="900" spc="-1" strike="noStrike">
                <a:solidFill>
                  <a:srgbClr val="595959"/>
                </a:solidFill>
                <a:latin typeface="Aptos"/>
                <a:ea typeface="DejaVu Sans"/>
              </a:defRPr>
            </a:pPr>
          </a:p>
        </c:txPr>
        <c:crossAx val="32666984"/>
        <c:crosses val="max"/>
        <c:crossBetween val="between"/>
      </c:valAx>
      <c:dTable>
        <c:showHorzBorder val="1"/>
        <c:showVertBorder val="1"/>
        <c:showOutline val="1"/>
      </c:dTable>
      <c:spPr>
        <a:noFill/>
        <a:ln w="0">
          <a:noFill/>
        </a:ln>
      </c:spPr>
    </c:plotArea>
    <c:legend>
      <c:legendPos val="b"/>
      <c:overlay val="0"/>
      <c:spPr>
        <a:noFill/>
        <a:ln w="0">
          <a:noFill/>
        </a:ln>
      </c:spPr>
      <c:txPr>
        <a:bodyPr/>
        <a:lstStyle/>
        <a:p>
          <a:pPr>
            <a:defRPr b="0" sz="900" spc="-1" strike="noStrike">
              <a:solidFill>
                <a:srgbClr val="595959"/>
              </a:solidFill>
              <a:latin typeface="Aptos"/>
              <a:ea typeface="DejaVu Sans"/>
            </a:defRPr>
          </a:pPr>
        </a:p>
      </c:txPr>
    </c:legend>
    <c:plotVisOnly val="1"/>
    <c:dispBlanksAs val="gap"/>
  </c:chart>
  <c:spPr>
    <a:solidFill>
      <a:srgbClr val="ffffff"/>
    </a:solidFill>
    <a:ln w="19080">
      <a:solidFill>
        <a:srgbClr val="000000"/>
      </a:solidFill>
      <a:round/>
    </a:ln>
  </c:spPr>
</c:chartSpace>
</file>

<file path=ppt/charts/chart5.xml><?xml version="1.0" encoding="utf-8"?>
<c:chartSpace xmlns:c="http://schemas.openxmlformats.org/drawingml/2006/chart" xmlns:a="http://schemas.openxmlformats.org/drawingml/2006/main" xmlns:r="http://schemas.openxmlformats.org/officeDocument/2006/relationships">
  <c:lang val="en-US"/>
  <c:roundedCorners val="0"/>
  <c:chart>
    <c:title>
      <c:tx>
        <c:rich>
          <a:bodyPr rot="0"/>
          <a:lstStyle/>
          <a:p>
            <a:pPr>
              <a:defRPr b="1" lang="es-DO" sz="1400" spc="-1" strike="noStrike">
                <a:solidFill>
                  <a:srgbClr val="000000"/>
                </a:solidFill>
                <a:latin typeface="Aptos"/>
                <a:ea typeface="DejaVu Sans"/>
              </a:defRPr>
            </a:pPr>
            <a:r>
              <a:rPr b="1" lang="es-DO" sz="1400" spc="-1" strike="noStrike">
                <a:solidFill>
                  <a:srgbClr val="000000"/>
                </a:solidFill>
                <a:latin typeface="Aptos"/>
                <a:ea typeface="DejaVu Sans"/>
              </a:rPr>
              <a:t>Compras de energia EDEs, como % del total de sus gastos</a:t>
            </a:r>
          </a:p>
        </c:rich>
      </c:tx>
      <c:overlay val="0"/>
      <c:spPr>
        <a:noFill/>
        <a:ln w="0">
          <a:noFill/>
        </a:ln>
      </c:spPr>
    </c:title>
    <c:autoTitleDeleted val="0"/>
    <c:plotArea>
      <c:barChart>
        <c:barDir val="col"/>
        <c:grouping val="clustered"/>
        <c:varyColors val="0"/>
        <c:ser>
          <c:idx val="0"/>
          <c:order val="0"/>
          <c:tx>
            <c:strRef>
              <c:f>label 0</c:f>
              <c:strCache>
                <c:ptCount val="1"/>
                <c:pt idx="0">
                  <c:v>Total de Gastos US$MM</c:v>
                </c:pt>
              </c:strCache>
            </c:strRef>
          </c:tx>
          <c:spPr>
            <a:solidFill>
              <a:srgbClr val="e97132"/>
            </a:solidFill>
            <a:ln w="0">
              <a:noFill/>
            </a:ln>
          </c:spPr>
          <c:invertIfNegative val="0"/>
          <c:dLbls>
            <c:txPr>
              <a:bodyPr wrap="none"/>
              <a:lstStyle/>
              <a:p>
                <a:pPr>
                  <a:defRPr b="0" sz="1000" spc="-1" strike="noStrike">
                    <a:solidFill>
                      <a:srgbClr val="000000"/>
                    </a:solidFill>
                    <a:latin typeface="Aptos"/>
                    <a:ea typeface="DejaVu Sans"/>
                  </a:defRPr>
                </a:pPr>
              </a:p>
            </c:txPr>
            <c:dLblPos val="outEnd"/>
            <c:showLegendKey val="0"/>
            <c:showVal val="0"/>
            <c:showCatName val="0"/>
            <c:showSerName val="0"/>
            <c:showPercent val="0"/>
            <c:separator>; </c:separator>
            <c:showLeaderLines val="0"/>
            <c:extLst>
              <c:ext xmlns:c15="http://schemas.microsoft.com/office/drawing/2012/chart" uri="{CE6537A1-D6FC-4f65-9D91-7224C49458BB}">
                <c15:showLeaderLines val="1"/>
              </c:ext>
            </c:extLst>
          </c:dLbls>
          <c:cat>
            <c:strRef>
              <c:f>categories</c:f>
              <c:strCache>
                <c:ptCount val="8"/>
                <c:pt idx="0">
                  <c:v>2017</c:v>
                </c:pt>
                <c:pt idx="1">
                  <c:v>2018</c:v>
                </c:pt>
                <c:pt idx="2">
                  <c:v>2019</c:v>
                </c:pt>
                <c:pt idx="3">
                  <c:v>2020</c:v>
                </c:pt>
                <c:pt idx="4">
                  <c:v>2021</c:v>
                </c:pt>
                <c:pt idx="5">
                  <c:v>2022</c:v>
                </c:pt>
                <c:pt idx="6">
                  <c:v>2023</c:v>
                </c:pt>
                <c:pt idx="7">
                  <c:v>2024 - JUN</c:v>
                </c:pt>
              </c:strCache>
            </c:strRef>
          </c:cat>
          <c:val>
            <c:numRef>
              <c:f>0</c:f>
              <c:numCache>
                <c:formatCode>General</c:formatCode>
                <c:ptCount val="8"/>
                <c:pt idx="0">
                  <c:v>2008.4</c:v>
                </c:pt>
                <c:pt idx="1">
                  <c:v>2409.6</c:v>
                </c:pt>
                <c:pt idx="2">
                  <c:v>2688.3</c:v>
                </c:pt>
                <c:pt idx="3">
                  <c:v>2129.4</c:v>
                </c:pt>
                <c:pt idx="4">
                  <c:v>2400.5</c:v>
                </c:pt>
                <c:pt idx="5">
                  <c:v>3317.3</c:v>
                </c:pt>
                <c:pt idx="6">
                  <c:v>3462.4</c:v>
                </c:pt>
                <c:pt idx="7">
                  <c:v>1662.9</c:v>
                </c:pt>
              </c:numCache>
            </c:numRef>
          </c:val>
        </c:ser>
        <c:ser>
          <c:idx val="1"/>
          <c:order val="1"/>
          <c:tx>
            <c:strRef>
              <c:f>label 1</c:f>
              <c:strCache>
                <c:ptCount val="1"/>
                <c:pt idx="0">
                  <c:v>Total Compras Energia US$MM</c:v>
                </c:pt>
              </c:strCache>
            </c:strRef>
          </c:tx>
          <c:spPr>
            <a:solidFill>
              <a:srgbClr val="196b24"/>
            </a:solidFill>
            <a:ln w="0">
              <a:noFill/>
            </a:ln>
          </c:spPr>
          <c:invertIfNegative val="0"/>
          <c:dLbls>
            <c:txPr>
              <a:bodyPr wrap="none"/>
              <a:lstStyle/>
              <a:p>
                <a:pPr>
                  <a:defRPr b="0" sz="1000" spc="-1" strike="noStrike">
                    <a:solidFill>
                      <a:srgbClr val="000000"/>
                    </a:solidFill>
                    <a:latin typeface="Aptos"/>
                    <a:ea typeface="DejaVu Sans"/>
                  </a:defRPr>
                </a:pPr>
              </a:p>
            </c:txPr>
            <c:dLblPos val="outEnd"/>
            <c:showLegendKey val="0"/>
            <c:showVal val="0"/>
            <c:showCatName val="0"/>
            <c:showSerName val="0"/>
            <c:showPercent val="0"/>
            <c:separator>; </c:separator>
            <c:showLeaderLines val="0"/>
            <c:extLst>
              <c:ext xmlns:c15="http://schemas.microsoft.com/office/drawing/2012/chart" uri="{CE6537A1-D6FC-4f65-9D91-7224C49458BB}">
                <c15:showLeaderLines val="1"/>
              </c:ext>
            </c:extLst>
          </c:dLbls>
          <c:cat>
            <c:strRef>
              <c:f>categories</c:f>
              <c:strCache>
                <c:ptCount val="8"/>
                <c:pt idx="0">
                  <c:v>2017</c:v>
                </c:pt>
                <c:pt idx="1">
                  <c:v>2018</c:v>
                </c:pt>
                <c:pt idx="2">
                  <c:v>2019</c:v>
                </c:pt>
                <c:pt idx="3">
                  <c:v>2020</c:v>
                </c:pt>
                <c:pt idx="4">
                  <c:v>2021</c:v>
                </c:pt>
                <c:pt idx="5">
                  <c:v>2022</c:v>
                </c:pt>
                <c:pt idx="6">
                  <c:v>2023</c:v>
                </c:pt>
                <c:pt idx="7">
                  <c:v>2024 - JUN</c:v>
                </c:pt>
              </c:strCache>
            </c:strRef>
          </c:cat>
          <c:val>
            <c:numRef>
              <c:f>1</c:f>
              <c:numCache>
                <c:formatCode>General</c:formatCode>
                <c:ptCount val="8"/>
                <c:pt idx="0">
                  <c:v>1598.2</c:v>
                </c:pt>
                <c:pt idx="1">
                  <c:v>1986.1</c:v>
                </c:pt>
                <c:pt idx="2">
                  <c:v>2107.5</c:v>
                </c:pt>
                <c:pt idx="3">
                  <c:v>1745.5</c:v>
                </c:pt>
                <c:pt idx="4">
                  <c:v>2041.3</c:v>
                </c:pt>
                <c:pt idx="5">
                  <c:v>2905.7</c:v>
                </c:pt>
                <c:pt idx="6">
                  <c:v>3026.9</c:v>
                </c:pt>
                <c:pt idx="7">
                  <c:v>1438.8</c:v>
                </c:pt>
              </c:numCache>
            </c:numRef>
          </c:val>
        </c:ser>
        <c:ser>
          <c:idx val="2"/>
          <c:order val="2"/>
          <c:tx>
            <c:strRef>
              <c:f>label 2</c:f>
              <c:strCache>
                <c:ptCount val="1"/>
                <c:pt idx="0">
                  <c:v>Total Gastos Operativos US$MM</c:v>
                </c:pt>
              </c:strCache>
            </c:strRef>
          </c:tx>
          <c:spPr>
            <a:solidFill>
              <a:srgbClr val="0f9ed5"/>
            </a:solidFill>
            <a:ln w="0">
              <a:noFill/>
            </a:ln>
          </c:spPr>
          <c:invertIfNegative val="0"/>
          <c:dLbls>
            <c:txPr>
              <a:bodyPr wrap="none"/>
              <a:lstStyle/>
              <a:p>
                <a:pPr>
                  <a:defRPr b="0" sz="1000" spc="-1" strike="noStrike">
                    <a:solidFill>
                      <a:srgbClr val="000000"/>
                    </a:solidFill>
                    <a:latin typeface="Aptos"/>
                    <a:ea typeface="DejaVu Sans"/>
                  </a:defRPr>
                </a:pPr>
              </a:p>
            </c:txPr>
            <c:dLblPos val="outEnd"/>
            <c:showLegendKey val="0"/>
            <c:showVal val="0"/>
            <c:showCatName val="0"/>
            <c:showSerName val="0"/>
            <c:showPercent val="0"/>
            <c:separator>; </c:separator>
            <c:showLeaderLines val="0"/>
            <c:extLst>
              <c:ext xmlns:c15="http://schemas.microsoft.com/office/drawing/2012/chart" uri="{CE6537A1-D6FC-4f65-9D91-7224C49458BB}">
                <c15:showLeaderLines val="1"/>
              </c:ext>
            </c:extLst>
          </c:dLbls>
          <c:cat>
            <c:strRef>
              <c:f>categories</c:f>
              <c:strCache>
                <c:ptCount val="8"/>
                <c:pt idx="0">
                  <c:v>2017</c:v>
                </c:pt>
                <c:pt idx="1">
                  <c:v>2018</c:v>
                </c:pt>
                <c:pt idx="2">
                  <c:v>2019</c:v>
                </c:pt>
                <c:pt idx="3">
                  <c:v>2020</c:v>
                </c:pt>
                <c:pt idx="4">
                  <c:v>2021</c:v>
                </c:pt>
                <c:pt idx="5">
                  <c:v>2022</c:v>
                </c:pt>
                <c:pt idx="6">
                  <c:v>2023</c:v>
                </c:pt>
                <c:pt idx="7">
                  <c:v>2024 - JUN</c:v>
                </c:pt>
              </c:strCache>
            </c:strRef>
          </c:cat>
          <c:val>
            <c:numRef>
              <c:f>2</c:f>
              <c:numCache>
                <c:formatCode>General</c:formatCode>
                <c:ptCount val="8"/>
                <c:pt idx="0">
                  <c:v>352.4</c:v>
                </c:pt>
                <c:pt idx="1">
                  <c:v>362</c:v>
                </c:pt>
                <c:pt idx="2">
                  <c:v>391.5</c:v>
                </c:pt>
                <c:pt idx="3">
                  <c:v>337.3</c:v>
                </c:pt>
                <c:pt idx="4">
                  <c:v>349.6</c:v>
                </c:pt>
                <c:pt idx="5">
                  <c:v>406.8</c:v>
                </c:pt>
                <c:pt idx="6">
                  <c:v>429.4</c:v>
                </c:pt>
                <c:pt idx="7">
                  <c:v>216.1</c:v>
                </c:pt>
              </c:numCache>
            </c:numRef>
          </c:val>
        </c:ser>
        <c:gapWidth val="219"/>
        <c:overlap val="-27"/>
        <c:axId val="87460062"/>
        <c:axId val="47957225"/>
      </c:barChart>
      <c:lineChart>
        <c:grouping val="standard"/>
        <c:varyColors val="0"/>
        <c:ser>
          <c:idx val="3"/>
          <c:order val="3"/>
          <c:tx>
            <c:strRef>
              <c:f>label 3</c:f>
              <c:strCache>
                <c:ptCount val="1"/>
                <c:pt idx="0">
                  <c:v>Compras energia como % del Gasto</c:v>
                </c:pt>
              </c:strCache>
            </c:strRef>
          </c:tx>
          <c:spPr>
            <a:solidFill>
              <a:srgbClr val="4ea72e"/>
            </a:solidFill>
            <a:ln cap="rnd" w="28440">
              <a:solidFill>
                <a:srgbClr val="4ea72e"/>
              </a:solidFill>
              <a:round/>
            </a:ln>
          </c:spPr>
          <c:marker>
            <c:symbol val="none"/>
          </c:marker>
          <c:dPt>
            <c:idx val="0"/>
            <c:marker>
              <c:symbol val="none"/>
            </c:marker>
          </c:dPt>
          <c:dPt>
            <c:idx val="1"/>
            <c:marker>
              <c:symbol val="none"/>
            </c:marker>
          </c:dPt>
          <c:dPt>
            <c:idx val="2"/>
            <c:marker>
              <c:symbol val="none"/>
            </c:marker>
          </c:dPt>
          <c:dPt>
            <c:idx val="3"/>
            <c:marker>
              <c:symbol val="none"/>
            </c:marker>
          </c:dPt>
          <c:dPt>
            <c:idx val="4"/>
            <c:marker>
              <c:symbol val="none"/>
            </c:marker>
          </c:dPt>
          <c:dPt>
            <c:idx val="5"/>
            <c:marker>
              <c:symbol val="none"/>
            </c:marker>
          </c:dPt>
          <c:dPt>
            <c:idx val="6"/>
            <c:marker>
              <c:symbol val="none"/>
            </c:marker>
          </c:dPt>
          <c:dPt>
            <c:idx val="7"/>
            <c:marker>
              <c:symbol val="none"/>
            </c:marker>
          </c:dPt>
          <c:dLbls>
            <c:numFmt formatCode="0.0%" sourceLinked="0"/>
            <c:dLbl>
              <c:idx val="0"/>
              <c:layout>
                <c:manualLayout>
                  <c:x val="-0.0403805012318377"/>
                  <c:y val="-0.0925341439068221"/>
                </c:manualLayout>
              </c:layout>
              <c:numFmt formatCode="0.0%" sourceLinked="0"/>
              <c:txPr>
                <a:bodyPr wrap="square"/>
                <a:lstStyle/>
                <a:p>
                  <a:pPr>
                    <a:defRPr b="0" sz="900" spc="-1" strike="noStrike">
                      <a:solidFill>
                        <a:srgbClr val="404040"/>
                      </a:solidFill>
                      <a:latin typeface="Aptos"/>
                      <a:ea typeface="DejaVu Sans"/>
                    </a:defRPr>
                  </a:pPr>
                </a:p>
              </c:txPr>
              <c:dLblPos val="r"/>
              <c:showLegendKey val="0"/>
              <c:showVal val="1"/>
              <c:showCatName val="0"/>
              <c:showSerName val="0"/>
              <c:showPercent val="0"/>
              <c:separator>; </c:separator>
            </c:dLbl>
            <c:dLbl>
              <c:idx val="1"/>
              <c:layout>
                <c:manualLayout>
                  <c:x val="-0.0372743088293886"/>
                  <c:y val="-0.0588853643043413"/>
                </c:manualLayout>
              </c:layout>
              <c:numFmt formatCode="0.0%" sourceLinked="0"/>
              <c:txPr>
                <a:bodyPr wrap="square"/>
                <a:lstStyle/>
                <a:p>
                  <a:pPr>
                    <a:defRPr b="0" sz="900" spc="-1" strike="noStrike">
                      <a:solidFill>
                        <a:srgbClr val="404040"/>
                      </a:solidFill>
                      <a:latin typeface="Aptos"/>
                      <a:ea typeface="DejaVu Sans"/>
                    </a:defRPr>
                  </a:pPr>
                </a:p>
              </c:txPr>
              <c:dLblPos val="r"/>
              <c:showLegendKey val="0"/>
              <c:showVal val="1"/>
              <c:showCatName val="0"/>
              <c:showSerName val="0"/>
              <c:showPercent val="0"/>
              <c:separator>; </c:separator>
            </c:dLbl>
            <c:dLbl>
              <c:idx val="2"/>
              <c:layout>
                <c:manualLayout>
                  <c:x val="-0.0403805012318377"/>
                  <c:y val="-0.274798366753593"/>
                </c:manualLayout>
              </c:layout>
              <c:numFmt formatCode="0.0%" sourceLinked="0"/>
              <c:txPr>
                <a:bodyPr wrap="square"/>
                <a:lstStyle/>
                <a:p>
                  <a:pPr>
                    <a:defRPr b="0" sz="900" spc="-1" strike="noStrike">
                      <a:solidFill>
                        <a:srgbClr val="404040"/>
                      </a:solidFill>
                      <a:latin typeface="Aptos"/>
                      <a:ea typeface="DejaVu Sans"/>
                    </a:defRPr>
                  </a:pPr>
                </a:p>
              </c:txPr>
              <c:dLblPos val="r"/>
              <c:showLegendKey val="0"/>
              <c:showVal val="1"/>
              <c:showCatName val="0"/>
              <c:showSerName val="0"/>
              <c:showPercent val="0"/>
              <c:separator>; </c:separator>
            </c:dLbl>
            <c:dLbl>
              <c:idx val="3"/>
              <c:layout>
                <c:manualLayout>
                  <c:x val="-0.0419335974330622"/>
                  <c:y val="-0.0729056891387083"/>
                </c:manualLayout>
              </c:layout>
              <c:numFmt formatCode="0.0%" sourceLinked="0"/>
              <c:txPr>
                <a:bodyPr wrap="square"/>
                <a:lstStyle/>
                <a:p>
                  <a:pPr>
                    <a:defRPr b="0" sz="900" spc="-1" strike="noStrike">
                      <a:solidFill>
                        <a:srgbClr val="404040"/>
                      </a:solidFill>
                      <a:latin typeface="Aptos"/>
                      <a:ea typeface="DejaVu Sans"/>
                    </a:defRPr>
                  </a:pPr>
                </a:p>
              </c:txPr>
              <c:dLblPos val="r"/>
              <c:showLegendKey val="0"/>
              <c:showVal val="1"/>
              <c:showCatName val="0"/>
              <c:showSerName val="0"/>
              <c:showPercent val="0"/>
              <c:separator>; </c:separator>
            </c:dLbl>
            <c:dLbl>
              <c:idx val="4"/>
              <c:layout>
                <c:manualLayout>
                  <c:x val="-0.0372743088293886"/>
                  <c:y val="-0.0448650394699744"/>
                </c:manualLayout>
              </c:layout>
              <c:numFmt formatCode="0.0%" sourceLinked="0"/>
              <c:txPr>
                <a:bodyPr wrap="square"/>
                <a:lstStyle/>
                <a:p>
                  <a:pPr>
                    <a:defRPr b="0" sz="900" spc="-1" strike="noStrike">
                      <a:solidFill>
                        <a:srgbClr val="404040"/>
                      </a:solidFill>
                      <a:latin typeface="Aptos"/>
                      <a:ea typeface="DejaVu Sans"/>
                    </a:defRPr>
                  </a:pPr>
                </a:p>
              </c:txPr>
              <c:dLblPos val="r"/>
              <c:showLegendKey val="0"/>
              <c:showVal val="1"/>
              <c:showCatName val="0"/>
              <c:showSerName val="0"/>
              <c:showPercent val="0"/>
              <c:separator>; </c:separator>
            </c:dLbl>
            <c:dLbl>
              <c:idx val="5"/>
              <c:layout>
                <c:manualLayout>
                  <c:x val="-0.032615020225715"/>
                  <c:y val="-0.0308447146356074"/>
                </c:manualLayout>
              </c:layout>
              <c:numFmt formatCode="0.0%" sourceLinked="0"/>
              <c:txPr>
                <a:bodyPr wrap="square"/>
                <a:lstStyle/>
                <a:p>
                  <a:pPr>
                    <a:defRPr b="0" sz="900" spc="-1" strike="noStrike">
                      <a:solidFill>
                        <a:srgbClr val="404040"/>
                      </a:solidFill>
                      <a:latin typeface="Aptos"/>
                      <a:ea typeface="DejaVu Sans"/>
                    </a:defRPr>
                  </a:pPr>
                </a:p>
              </c:txPr>
              <c:dLblPos val="r"/>
              <c:showLegendKey val="0"/>
              <c:showVal val="1"/>
              <c:showCatName val="0"/>
              <c:showSerName val="0"/>
              <c:showPercent val="0"/>
              <c:separator>; </c:separator>
            </c:dLbl>
            <c:dLbl>
              <c:idx val="6"/>
              <c:layout>
                <c:manualLayout>
                  <c:x val="-0.0388274050306131"/>
                  <c:y val="-0.0364528445693541"/>
                </c:manualLayout>
              </c:layout>
              <c:numFmt formatCode="0.0%" sourceLinked="0"/>
              <c:txPr>
                <a:bodyPr wrap="square"/>
                <a:lstStyle/>
                <a:p>
                  <a:pPr>
                    <a:defRPr b="0" sz="900" spc="-1" strike="noStrike">
                      <a:solidFill>
                        <a:srgbClr val="404040"/>
                      </a:solidFill>
                      <a:latin typeface="Aptos"/>
                      <a:ea typeface="DejaVu Sans"/>
                    </a:defRPr>
                  </a:pPr>
                </a:p>
              </c:txPr>
              <c:dLblPos val="r"/>
              <c:showLegendKey val="0"/>
              <c:showVal val="1"/>
              <c:showCatName val="0"/>
              <c:showSerName val="0"/>
              <c:showPercent val="0"/>
              <c:separator>; </c:separator>
            </c:dLbl>
            <c:dLbl>
              <c:idx val="7"/>
              <c:layout>
                <c:manualLayout>
                  <c:x val="-0.0326150202257151"/>
                  <c:y val="-0.0701016241718349"/>
                </c:manualLayout>
              </c:layout>
              <c:numFmt formatCode="0.0%" sourceLinked="0"/>
              <c:txPr>
                <a:bodyPr wrap="square"/>
                <a:lstStyle/>
                <a:p>
                  <a:pPr>
                    <a:defRPr b="0" sz="900" spc="-1" strike="noStrike">
                      <a:solidFill>
                        <a:srgbClr val="404040"/>
                      </a:solidFill>
                      <a:latin typeface="Aptos"/>
                      <a:ea typeface="DejaVu Sans"/>
                    </a:defRPr>
                  </a:pPr>
                </a:p>
              </c:txPr>
              <c:dLblPos val="r"/>
              <c:showLegendKey val="0"/>
              <c:showVal val="1"/>
              <c:showCatName val="0"/>
              <c:showSerName val="0"/>
              <c:showPercent val="0"/>
              <c:separator>; </c:separator>
            </c:dLbl>
            <c:txPr>
              <a:bodyPr wrap="square"/>
              <a:lstStyle/>
              <a:p>
                <a:pPr>
                  <a:defRPr b="0" sz="900" spc="-1" strike="noStrike">
                    <a:solidFill>
                      <a:srgbClr val="404040"/>
                    </a:solidFill>
                    <a:latin typeface="Aptos"/>
                    <a:ea typeface="DejaVu Sans"/>
                  </a:defRPr>
                </a:pPr>
              </a:p>
            </c:txPr>
            <c:dLblPos val="r"/>
            <c:showLegendKey val="0"/>
            <c:showVal val="1"/>
            <c:showCatName val="0"/>
            <c:showSerName val="0"/>
            <c:showPercent val="0"/>
            <c:separator>; </c:separator>
            <c:showLeaderLines val="0"/>
            <c:extLst>
              <c:ext xmlns:c15="http://schemas.microsoft.com/office/drawing/2012/chart" uri="{CE6537A1-D6FC-4f65-9D91-7224C49458BB}">
                <c15:showLeaderLines val="1"/>
              </c:ext>
            </c:extLst>
          </c:dLbls>
          <c:cat>
            <c:strRef>
              <c:f>categories</c:f>
              <c:strCache>
                <c:ptCount val="8"/>
                <c:pt idx="0">
                  <c:v>2017</c:v>
                </c:pt>
                <c:pt idx="1">
                  <c:v>2018</c:v>
                </c:pt>
                <c:pt idx="2">
                  <c:v>2019</c:v>
                </c:pt>
                <c:pt idx="3">
                  <c:v>2020</c:v>
                </c:pt>
                <c:pt idx="4">
                  <c:v>2021</c:v>
                </c:pt>
                <c:pt idx="5">
                  <c:v>2022</c:v>
                </c:pt>
                <c:pt idx="6">
                  <c:v>2023</c:v>
                </c:pt>
                <c:pt idx="7">
                  <c:v>2024 - JUN</c:v>
                </c:pt>
              </c:strCache>
            </c:strRef>
          </c:cat>
          <c:val>
            <c:numRef>
              <c:f>3</c:f>
              <c:numCache>
                <c:formatCode>General</c:formatCode>
                <c:ptCount val="8"/>
                <c:pt idx="0">
                  <c:v>0.795757817167895</c:v>
                </c:pt>
                <c:pt idx="1">
                  <c:v>0.824244687915007</c:v>
                </c:pt>
                <c:pt idx="2">
                  <c:v>0.783952683852249</c:v>
                </c:pt>
                <c:pt idx="3">
                  <c:v>0.819714473560627</c:v>
                </c:pt>
                <c:pt idx="4">
                  <c:v>0.850364507394293</c:v>
                </c:pt>
                <c:pt idx="5">
                  <c:v>0.875923190546529</c:v>
                </c:pt>
                <c:pt idx="6">
                  <c:v>0.874220194085028</c:v>
                </c:pt>
                <c:pt idx="7">
                  <c:v>0.865235432076493</c:v>
                </c:pt>
              </c:numCache>
            </c:numRef>
          </c:val>
          <c:smooth val="0"/>
        </c:ser>
        <c:hiLowLines>
          <c:spPr>
            <a:ln w="0">
              <a:noFill/>
            </a:ln>
          </c:spPr>
        </c:hiLowLines>
        <c:marker val="0"/>
        <c:axId val="5545611"/>
        <c:axId val="42316648"/>
      </c:lineChart>
      <c:catAx>
        <c:axId val="87460062"/>
        <c:scaling>
          <c:orientation val="minMax"/>
        </c:scaling>
        <c:delete val="0"/>
        <c:axPos val="b"/>
        <c:title>
          <c:tx>
            <c:rich>
              <a:bodyPr rot="0"/>
              <a:lstStyle/>
              <a:p>
                <a:pPr>
                  <a:defRPr b="0" sz="1000" spc="-1" strike="noStrike">
                    <a:solidFill>
                      <a:srgbClr val="595959"/>
                    </a:solidFill>
                    <a:latin typeface="Aptos"/>
                    <a:ea typeface="DejaVu Sans"/>
                  </a:defRPr>
                </a:pPr>
                <a:r>
                  <a:rPr b="0" sz="1000" spc="-1" strike="noStrike">
                    <a:solidFill>
                      <a:srgbClr val="595959"/>
                    </a:solidFill>
                    <a:latin typeface="Aptos"/>
                    <a:ea typeface="DejaVu Sans"/>
                  </a:rPr>
                  <a:t>Título del eje</a:t>
                </a:r>
              </a:p>
            </c:rich>
          </c:tx>
          <c:overlay val="0"/>
          <c:spPr>
            <a:noFill/>
            <a:ln w="0">
              <a:noFill/>
            </a:ln>
          </c:spPr>
        </c:title>
        <c:numFmt formatCode="General" sourceLinked="0"/>
        <c:majorTickMark val="none"/>
        <c:minorTickMark val="none"/>
        <c:tickLblPos val="nextTo"/>
        <c:spPr>
          <a:ln w="9360">
            <a:solidFill>
              <a:srgbClr val="d9d9d9"/>
            </a:solidFill>
            <a:round/>
          </a:ln>
        </c:spPr>
        <c:txPr>
          <a:bodyPr/>
          <a:lstStyle/>
          <a:p>
            <a:pPr>
              <a:defRPr b="0" sz="900" spc="-1" strike="noStrike">
                <a:solidFill>
                  <a:srgbClr val="595959"/>
                </a:solidFill>
                <a:latin typeface="Aptos"/>
                <a:ea typeface="DejaVu Sans"/>
              </a:defRPr>
            </a:pPr>
          </a:p>
        </c:txPr>
        <c:crossAx val="47957225"/>
        <c:crosses val="autoZero"/>
        <c:auto val="1"/>
        <c:lblAlgn val="ctr"/>
        <c:lblOffset val="100"/>
        <c:noMultiLvlLbl val="0"/>
      </c:catAx>
      <c:valAx>
        <c:axId val="47957225"/>
        <c:scaling>
          <c:orientation val="minMax"/>
        </c:scaling>
        <c:delete val="0"/>
        <c:axPos val="l"/>
        <c:majorGridlines>
          <c:spPr>
            <a:ln w="9360">
              <a:solidFill>
                <a:srgbClr val="d9d9d9"/>
              </a:solidFill>
              <a:round/>
            </a:ln>
          </c:spPr>
        </c:majorGridlines>
        <c:title>
          <c:tx>
            <c:rich>
              <a:bodyPr rot="-5400000"/>
              <a:lstStyle/>
              <a:p>
                <a:pPr>
                  <a:defRPr b="0" lang="es-DO" sz="1400" spc="-1" strike="noStrike">
                    <a:solidFill>
                      <a:srgbClr val="000000"/>
                    </a:solidFill>
                    <a:latin typeface="Aptos"/>
                    <a:ea typeface="DejaVu Sans"/>
                  </a:defRPr>
                </a:pPr>
                <a:r>
                  <a:rPr b="0" lang="es-DO" sz="1400" spc="-1" strike="noStrike">
                    <a:solidFill>
                      <a:srgbClr val="000000"/>
                    </a:solidFill>
                    <a:latin typeface="Aptos"/>
                    <a:ea typeface="DejaVu Sans"/>
                  </a:rPr>
                  <a:t>US$MM</a:t>
                </a:r>
              </a:p>
            </c:rich>
          </c:tx>
          <c:overlay val="0"/>
          <c:spPr>
            <a:noFill/>
            <a:ln w="0">
              <a:noFill/>
            </a:ln>
          </c:spPr>
        </c:title>
        <c:numFmt formatCode="#,##0.00" sourceLinked="0"/>
        <c:majorTickMark val="none"/>
        <c:minorTickMark val="none"/>
        <c:tickLblPos val="nextTo"/>
        <c:spPr>
          <a:ln w="12600">
            <a:noFill/>
          </a:ln>
        </c:spPr>
        <c:txPr>
          <a:bodyPr/>
          <a:lstStyle/>
          <a:p>
            <a:pPr>
              <a:defRPr b="0" sz="900" spc="-1" strike="noStrike">
                <a:solidFill>
                  <a:srgbClr val="595959"/>
                </a:solidFill>
                <a:latin typeface="Aptos"/>
                <a:ea typeface="DejaVu Sans"/>
              </a:defRPr>
            </a:pPr>
          </a:p>
        </c:txPr>
        <c:crossAx val="87460062"/>
        <c:crosses val="autoZero"/>
        <c:crossBetween val="between"/>
      </c:valAx>
      <c:catAx>
        <c:axId val="5545611"/>
        <c:scaling>
          <c:orientation val="minMax"/>
        </c:scaling>
        <c:delete val="1"/>
        <c:axPos val="t"/>
        <c:numFmt formatCode="[$-1C0A]dd/mm/yyyy" sourceLinked="1"/>
        <c:majorTickMark val="none"/>
        <c:minorTickMark val="none"/>
        <c:tickLblPos val="nextTo"/>
        <c:spPr>
          <a:ln w="12600">
            <a:solidFill>
              <a:srgbClr val="8b8b8b"/>
            </a:solidFill>
            <a:round/>
          </a:ln>
        </c:spPr>
        <c:txPr>
          <a:bodyPr/>
          <a:lstStyle/>
          <a:p>
            <a:pPr>
              <a:defRPr b="0" sz="1000" spc="-1" strike="noStrike">
                <a:solidFill>
                  <a:srgbClr val="000000"/>
                </a:solidFill>
                <a:latin typeface="Aptos"/>
                <a:ea typeface="DejaVu Sans"/>
              </a:defRPr>
            </a:pPr>
          </a:p>
        </c:txPr>
        <c:crossAx val="42316648"/>
        <c:auto val="1"/>
        <c:lblAlgn val="ctr"/>
        <c:lblOffset val="100"/>
        <c:noMultiLvlLbl val="0"/>
      </c:catAx>
      <c:valAx>
        <c:axId val="42316648"/>
        <c:scaling>
          <c:orientation val="minMax"/>
        </c:scaling>
        <c:delete val="0"/>
        <c:axPos val="r"/>
        <c:title>
          <c:tx>
            <c:rich>
              <a:bodyPr rot="-5400000"/>
              <a:lstStyle/>
              <a:p>
                <a:pPr>
                  <a:defRPr b="0" lang="es-DO" sz="1000" spc="-1" strike="noStrike">
                    <a:solidFill>
                      <a:srgbClr val="595959"/>
                    </a:solidFill>
                    <a:latin typeface="Aptos"/>
                    <a:ea typeface="DejaVu Sans"/>
                  </a:defRPr>
                </a:pPr>
                <a:r>
                  <a:rPr b="0" lang="es-DO" sz="1000" spc="-1" strike="noStrike">
                    <a:solidFill>
                      <a:srgbClr val="595959"/>
                    </a:solidFill>
                    <a:latin typeface="Aptos"/>
                    <a:ea typeface="DejaVu Sans"/>
                  </a:rPr>
                  <a:t>% Compras Energia</a:t>
                </a:r>
              </a:p>
            </c:rich>
          </c:tx>
          <c:overlay val="0"/>
          <c:spPr>
            <a:noFill/>
            <a:ln w="0">
              <a:noFill/>
            </a:ln>
          </c:spPr>
        </c:title>
        <c:numFmt formatCode="0.0%" sourceLinked="0"/>
        <c:majorTickMark val="none"/>
        <c:minorTickMark val="none"/>
        <c:tickLblPos val="nextTo"/>
        <c:spPr>
          <a:ln w="12600">
            <a:noFill/>
          </a:ln>
        </c:spPr>
        <c:txPr>
          <a:bodyPr/>
          <a:lstStyle/>
          <a:p>
            <a:pPr>
              <a:defRPr b="0" sz="900" spc="-1" strike="noStrike">
                <a:solidFill>
                  <a:srgbClr val="000000"/>
                </a:solidFill>
                <a:latin typeface="Aptos"/>
                <a:ea typeface="DejaVu Sans"/>
              </a:defRPr>
            </a:pPr>
          </a:p>
        </c:txPr>
        <c:crossAx val="5545611"/>
        <c:crosses val="max"/>
        <c:crossBetween val="between"/>
      </c:valAx>
      <c:spPr>
        <a:noFill/>
        <a:ln w="0">
          <a:noFill/>
        </a:ln>
      </c:spPr>
    </c:plotArea>
    <c:legend>
      <c:legendPos val="b"/>
      <c:overlay val="0"/>
      <c:spPr>
        <a:noFill/>
        <a:ln w="0">
          <a:noFill/>
        </a:ln>
      </c:spPr>
      <c:txPr>
        <a:bodyPr/>
        <a:lstStyle/>
        <a:p>
          <a:pPr>
            <a:defRPr b="0" sz="900" spc="-1" strike="noStrike">
              <a:solidFill>
                <a:srgbClr val="595959"/>
              </a:solidFill>
              <a:latin typeface="Aptos"/>
              <a:ea typeface="DejaVu Sans"/>
            </a:defRPr>
          </a:pPr>
        </a:p>
      </c:txPr>
    </c:legend>
    <c:plotVisOnly val="1"/>
    <c:dispBlanksAs val="gap"/>
  </c:chart>
  <c:spPr>
    <a:noFill/>
    <a:ln w="9360">
      <a:noFill/>
    </a:ln>
  </c:spPr>
</c:chartSpace>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es-DO" sz="4400" spc="-1" strike="noStrike">
                <a:latin typeface="Arial"/>
              </a:rPr>
              <a:t>Pulse para desplazar la diapositiva</a:t>
            </a:r>
            <a:endParaRPr b="0" lang="es-DO" sz="4400" spc="-1" strike="noStrike">
              <a:latin typeface="Arial"/>
            </a:endParaRPr>
          </a:p>
        </p:txBody>
      </p:sp>
      <p:sp>
        <p:nvSpPr>
          <p:cNvPr id="39" name="PlaceHolder 2"/>
          <p:cNvSpPr>
            <a:spLocks noGrp="1"/>
          </p:cNvSpPr>
          <p:nvPr>
            <p:ph type="body"/>
          </p:nvPr>
        </p:nvSpPr>
        <p:spPr>
          <a:xfrm>
            <a:off x="756000" y="5078520"/>
            <a:ext cx="6047640" cy="4811040"/>
          </a:xfrm>
          <a:prstGeom prst="rect">
            <a:avLst/>
          </a:prstGeom>
        </p:spPr>
        <p:txBody>
          <a:bodyPr lIns="0" rIns="0" tIns="0" bIns="0">
            <a:noAutofit/>
          </a:bodyPr>
          <a:p>
            <a:r>
              <a:rPr b="0" lang="es-DO" sz="2000" spc="-1" strike="noStrike">
                <a:latin typeface="Arial"/>
              </a:rPr>
              <a:t>Pulse para editar el formato de las notas</a:t>
            </a:r>
            <a:endParaRPr b="0" lang="es-DO" sz="2000" spc="-1" strike="noStrike">
              <a:latin typeface="Arial"/>
            </a:endParaRPr>
          </a:p>
        </p:txBody>
      </p:sp>
      <p:sp>
        <p:nvSpPr>
          <p:cNvPr id="40" name="PlaceHolder 3"/>
          <p:cNvSpPr>
            <a:spLocks noGrp="1"/>
          </p:cNvSpPr>
          <p:nvPr>
            <p:ph type="hdr"/>
          </p:nvPr>
        </p:nvSpPr>
        <p:spPr>
          <a:xfrm>
            <a:off x="0" y="0"/>
            <a:ext cx="3280680" cy="534240"/>
          </a:xfrm>
          <a:prstGeom prst="rect">
            <a:avLst/>
          </a:prstGeom>
        </p:spPr>
        <p:txBody>
          <a:bodyPr lIns="0" rIns="0" tIns="0" bIns="0">
            <a:noAutofit/>
          </a:bodyPr>
          <a:p>
            <a:r>
              <a:rPr b="0" lang="es-DO" sz="1400" spc="-1" strike="noStrike">
                <a:latin typeface="Times New Roman"/>
              </a:rPr>
              <a:t>&lt;cabecera&gt;</a:t>
            </a:r>
            <a:endParaRPr b="0" lang="es-DO" sz="1400" spc="-1" strike="noStrike">
              <a:latin typeface="Times New Roman"/>
            </a:endParaRPr>
          </a:p>
        </p:txBody>
      </p:sp>
      <p:sp>
        <p:nvSpPr>
          <p:cNvPr id="41" name="PlaceHolder 4"/>
          <p:cNvSpPr>
            <a:spLocks noGrp="1"/>
          </p:cNvSpPr>
          <p:nvPr>
            <p:ph type="dt"/>
          </p:nvPr>
        </p:nvSpPr>
        <p:spPr>
          <a:xfrm>
            <a:off x="4278960" y="0"/>
            <a:ext cx="3280680" cy="534240"/>
          </a:xfrm>
          <a:prstGeom prst="rect">
            <a:avLst/>
          </a:prstGeom>
        </p:spPr>
        <p:txBody>
          <a:bodyPr lIns="0" rIns="0" tIns="0" bIns="0">
            <a:noAutofit/>
          </a:bodyPr>
          <a:p>
            <a:pPr algn="r"/>
            <a:r>
              <a:rPr b="0" lang="es-DO" sz="1400" spc="-1" strike="noStrike">
                <a:latin typeface="Times New Roman"/>
              </a:rPr>
              <a:t>&lt;fecha/hora&gt;</a:t>
            </a:r>
            <a:endParaRPr b="0" lang="es-DO" sz="1400" spc="-1" strike="noStrike">
              <a:latin typeface="Times New Roman"/>
            </a:endParaRPr>
          </a:p>
        </p:txBody>
      </p:sp>
      <p:sp>
        <p:nvSpPr>
          <p:cNvPr id="42" name="PlaceHolder 5"/>
          <p:cNvSpPr>
            <a:spLocks noGrp="1"/>
          </p:cNvSpPr>
          <p:nvPr>
            <p:ph type="ftr"/>
          </p:nvPr>
        </p:nvSpPr>
        <p:spPr>
          <a:xfrm>
            <a:off x="0" y="10157400"/>
            <a:ext cx="3280680" cy="534240"/>
          </a:xfrm>
          <a:prstGeom prst="rect">
            <a:avLst/>
          </a:prstGeom>
        </p:spPr>
        <p:txBody>
          <a:bodyPr lIns="0" rIns="0" tIns="0" bIns="0" anchor="b">
            <a:noAutofit/>
          </a:bodyPr>
          <a:p>
            <a:r>
              <a:rPr b="0" lang="es-DO" sz="1400" spc="-1" strike="noStrike">
                <a:latin typeface="Times New Roman"/>
              </a:rPr>
              <a:t>&lt;pie de página&gt;</a:t>
            </a:r>
            <a:endParaRPr b="0" lang="es-DO" sz="1400" spc="-1" strike="noStrike">
              <a:latin typeface="Times New Roman"/>
            </a:endParaRPr>
          </a:p>
        </p:txBody>
      </p:sp>
      <p:sp>
        <p:nvSpPr>
          <p:cNvPr id="43"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7CE65988-0F62-4343-9AF0-2DC8D1F8EA46}" type="slidenum">
              <a:rPr b="0" lang="es-DO" sz="1400" spc="-1" strike="noStrike">
                <a:latin typeface="Times New Roman"/>
              </a:rPr>
              <a:t>&lt;número&gt;</a:t>
            </a:fld>
            <a:endParaRPr b="0" lang="es-DO"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type="sldImg"/>
          </p:nvPr>
        </p:nvSpPr>
        <p:spPr>
          <a:xfrm>
            <a:off x="685800" y="1143000"/>
            <a:ext cx="5485680" cy="3085560"/>
          </a:xfrm>
          <a:prstGeom prst="rect">
            <a:avLst/>
          </a:prstGeom>
        </p:spPr>
      </p:sp>
      <p:sp>
        <p:nvSpPr>
          <p:cNvPr id="135" name="PlaceHolder 2"/>
          <p:cNvSpPr>
            <a:spLocks noGrp="1"/>
          </p:cNvSpPr>
          <p:nvPr>
            <p:ph type="body"/>
          </p:nvPr>
        </p:nvSpPr>
        <p:spPr>
          <a:xfrm>
            <a:off x="685800" y="4400640"/>
            <a:ext cx="5485680" cy="3599640"/>
          </a:xfrm>
          <a:prstGeom prst="rect">
            <a:avLst/>
          </a:prstGeom>
        </p:spPr>
        <p:txBody>
          <a:bodyPr lIns="0" rIns="0" tIns="0" bIns="0">
            <a:noAutofit/>
          </a:bodyPr>
          <a:p>
            <a:endParaRPr b="0" lang="es-DO" sz="2000" spc="-1" strike="noStrike">
              <a:latin typeface="Arial"/>
            </a:endParaRPr>
          </a:p>
        </p:txBody>
      </p:sp>
      <p:sp>
        <p:nvSpPr>
          <p:cNvPr id="136" name="CustomShape 3"/>
          <p:cNvSpPr/>
          <p:nvPr/>
        </p:nvSpPr>
        <p:spPr>
          <a:xfrm>
            <a:off x="3884760" y="8685360"/>
            <a:ext cx="2971080" cy="45792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141AEBCD-B9D7-495A-8FE9-221459C5F9A6}" type="slidenum">
              <a:rPr b="0" lang="es-DO" sz="1200" spc="-1" strike="noStrike">
                <a:latin typeface="Times New Roman"/>
              </a:rPr>
              <a:t>&lt;número&gt;</a:t>
            </a:fld>
            <a:endParaRPr b="0" lang="es-DO" sz="12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PlaceHolder 1"/>
          <p:cNvSpPr>
            <a:spLocks noGrp="1"/>
          </p:cNvSpPr>
          <p:nvPr>
            <p:ph type="sldImg"/>
          </p:nvPr>
        </p:nvSpPr>
        <p:spPr>
          <a:xfrm>
            <a:off x="685800" y="1143000"/>
            <a:ext cx="5485680" cy="3085560"/>
          </a:xfrm>
          <a:prstGeom prst="rect">
            <a:avLst/>
          </a:prstGeom>
        </p:spPr>
      </p:sp>
      <p:sp>
        <p:nvSpPr>
          <p:cNvPr id="162" name="PlaceHolder 2"/>
          <p:cNvSpPr>
            <a:spLocks noGrp="1"/>
          </p:cNvSpPr>
          <p:nvPr>
            <p:ph type="body"/>
          </p:nvPr>
        </p:nvSpPr>
        <p:spPr>
          <a:xfrm>
            <a:off x="685800" y="4400640"/>
            <a:ext cx="5485680" cy="3599640"/>
          </a:xfrm>
          <a:prstGeom prst="rect">
            <a:avLst/>
          </a:prstGeom>
        </p:spPr>
        <p:txBody>
          <a:bodyPr lIns="0" rIns="0" tIns="0" bIns="0">
            <a:noAutofit/>
          </a:bodyPr>
          <a:p>
            <a:endParaRPr b="0" lang="es-DO" sz="2000" spc="-1" strike="noStrike">
              <a:latin typeface="Arial"/>
            </a:endParaRPr>
          </a:p>
        </p:txBody>
      </p:sp>
      <p:sp>
        <p:nvSpPr>
          <p:cNvPr id="163" name="CustomShape 3"/>
          <p:cNvSpPr/>
          <p:nvPr/>
        </p:nvSpPr>
        <p:spPr>
          <a:xfrm>
            <a:off x="3884760" y="8685360"/>
            <a:ext cx="2971080" cy="45792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F6C06203-243F-4955-8C91-EE4520300C39}" type="slidenum">
              <a:rPr b="0" lang="es-DO" sz="1200" spc="-1" strike="noStrike">
                <a:latin typeface="Times New Roman"/>
              </a:rPr>
              <a:t>&lt;número&gt;</a:t>
            </a:fld>
            <a:endParaRPr b="0" lang="es-DO" sz="1200" spc="-1" strike="noStrike">
              <a:latin typeface="Arial"/>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PlaceHolder 1"/>
          <p:cNvSpPr>
            <a:spLocks noGrp="1"/>
          </p:cNvSpPr>
          <p:nvPr>
            <p:ph type="sldImg"/>
          </p:nvPr>
        </p:nvSpPr>
        <p:spPr>
          <a:xfrm>
            <a:off x="685800" y="1143000"/>
            <a:ext cx="5485680" cy="3085560"/>
          </a:xfrm>
          <a:prstGeom prst="rect">
            <a:avLst/>
          </a:prstGeom>
        </p:spPr>
      </p:sp>
      <p:sp>
        <p:nvSpPr>
          <p:cNvPr id="165" name="PlaceHolder 2"/>
          <p:cNvSpPr>
            <a:spLocks noGrp="1"/>
          </p:cNvSpPr>
          <p:nvPr>
            <p:ph type="body"/>
          </p:nvPr>
        </p:nvSpPr>
        <p:spPr>
          <a:xfrm>
            <a:off x="685800" y="4400640"/>
            <a:ext cx="5485680" cy="3599640"/>
          </a:xfrm>
          <a:prstGeom prst="rect">
            <a:avLst/>
          </a:prstGeom>
        </p:spPr>
        <p:txBody>
          <a:bodyPr lIns="0" rIns="0" tIns="0" bIns="0">
            <a:noAutofit/>
          </a:bodyPr>
          <a:p>
            <a:endParaRPr b="0" lang="es-DO" sz="2000" spc="-1" strike="noStrike">
              <a:latin typeface="Arial"/>
            </a:endParaRPr>
          </a:p>
        </p:txBody>
      </p:sp>
      <p:sp>
        <p:nvSpPr>
          <p:cNvPr id="166" name="CustomShape 3"/>
          <p:cNvSpPr/>
          <p:nvPr/>
        </p:nvSpPr>
        <p:spPr>
          <a:xfrm>
            <a:off x="3884760" y="8685360"/>
            <a:ext cx="2971080" cy="45792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E2027446-8F36-4075-BCDB-09253F519374}" type="slidenum">
              <a:rPr b="0" lang="es-DO" sz="1200" spc="-1" strike="noStrike">
                <a:latin typeface="Times New Roman"/>
              </a:rPr>
              <a:t>&lt;número&gt;</a:t>
            </a:fld>
            <a:endParaRPr b="0" lang="es-DO" sz="1200" spc="-1" strike="noStrike">
              <a:latin typeface="Arial"/>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PlaceHolder 1"/>
          <p:cNvSpPr>
            <a:spLocks noGrp="1"/>
          </p:cNvSpPr>
          <p:nvPr>
            <p:ph type="sldImg"/>
          </p:nvPr>
        </p:nvSpPr>
        <p:spPr>
          <a:xfrm>
            <a:off x="685800" y="1143000"/>
            <a:ext cx="5485680" cy="3085560"/>
          </a:xfrm>
          <a:prstGeom prst="rect">
            <a:avLst/>
          </a:prstGeom>
        </p:spPr>
      </p:sp>
      <p:sp>
        <p:nvSpPr>
          <p:cNvPr id="138" name="PlaceHolder 2"/>
          <p:cNvSpPr>
            <a:spLocks noGrp="1"/>
          </p:cNvSpPr>
          <p:nvPr>
            <p:ph type="body"/>
          </p:nvPr>
        </p:nvSpPr>
        <p:spPr>
          <a:xfrm>
            <a:off x="685800" y="4400640"/>
            <a:ext cx="5485680" cy="3599640"/>
          </a:xfrm>
          <a:prstGeom prst="rect">
            <a:avLst/>
          </a:prstGeom>
        </p:spPr>
        <p:txBody>
          <a:bodyPr lIns="0" rIns="0" tIns="0" bIns="0">
            <a:noAutofit/>
          </a:bodyPr>
          <a:p>
            <a:endParaRPr b="0" lang="es-DO" sz="2000" spc="-1" strike="noStrike">
              <a:latin typeface="Arial"/>
            </a:endParaRPr>
          </a:p>
        </p:txBody>
      </p:sp>
      <p:sp>
        <p:nvSpPr>
          <p:cNvPr id="139" name="CustomShape 3"/>
          <p:cNvSpPr/>
          <p:nvPr/>
        </p:nvSpPr>
        <p:spPr>
          <a:xfrm>
            <a:off x="3884760" y="8685360"/>
            <a:ext cx="2971080" cy="45792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6B348B43-AC28-4EC3-AE6B-C47841AFDC33}" type="slidenum">
              <a:rPr b="0" lang="es-DO" sz="1200" spc="-1" strike="noStrike">
                <a:latin typeface="Times New Roman"/>
              </a:rPr>
              <a:t>&lt;número&gt;</a:t>
            </a:fld>
            <a:endParaRPr b="0" lang="es-DO" sz="12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PlaceHolder 1"/>
          <p:cNvSpPr>
            <a:spLocks noGrp="1"/>
          </p:cNvSpPr>
          <p:nvPr>
            <p:ph type="sldImg"/>
          </p:nvPr>
        </p:nvSpPr>
        <p:spPr>
          <a:xfrm>
            <a:off x="685800" y="1143000"/>
            <a:ext cx="5485680" cy="3085560"/>
          </a:xfrm>
          <a:prstGeom prst="rect">
            <a:avLst/>
          </a:prstGeom>
        </p:spPr>
      </p:sp>
      <p:sp>
        <p:nvSpPr>
          <p:cNvPr id="141" name="PlaceHolder 2"/>
          <p:cNvSpPr>
            <a:spLocks noGrp="1"/>
          </p:cNvSpPr>
          <p:nvPr>
            <p:ph type="body"/>
          </p:nvPr>
        </p:nvSpPr>
        <p:spPr>
          <a:xfrm>
            <a:off x="685800" y="4400640"/>
            <a:ext cx="5485680" cy="3599640"/>
          </a:xfrm>
          <a:prstGeom prst="rect">
            <a:avLst/>
          </a:prstGeom>
        </p:spPr>
        <p:txBody>
          <a:bodyPr lIns="0" rIns="0" tIns="0" bIns="0">
            <a:noAutofit/>
          </a:bodyPr>
          <a:p>
            <a:endParaRPr b="0" lang="es-DO" sz="2000" spc="-1" strike="noStrike">
              <a:latin typeface="Arial"/>
            </a:endParaRPr>
          </a:p>
        </p:txBody>
      </p:sp>
      <p:sp>
        <p:nvSpPr>
          <p:cNvPr id="142" name="CustomShape 3"/>
          <p:cNvSpPr/>
          <p:nvPr/>
        </p:nvSpPr>
        <p:spPr>
          <a:xfrm>
            <a:off x="3884760" y="8685360"/>
            <a:ext cx="2971080" cy="45792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721008A5-2A7F-437D-87E6-A7E2284E1923}" type="slidenum">
              <a:rPr b="0" lang="es-DO" sz="1200" spc="-1" strike="noStrike">
                <a:latin typeface="Times New Roman"/>
              </a:rPr>
              <a:t>&lt;número&gt;</a:t>
            </a:fld>
            <a:endParaRPr b="0" lang="es-DO" sz="12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sldImg"/>
          </p:nvPr>
        </p:nvSpPr>
        <p:spPr>
          <a:xfrm>
            <a:off x="685800" y="1143000"/>
            <a:ext cx="5485680" cy="3085560"/>
          </a:xfrm>
          <a:prstGeom prst="rect">
            <a:avLst/>
          </a:prstGeom>
        </p:spPr>
      </p:sp>
      <p:sp>
        <p:nvSpPr>
          <p:cNvPr id="144" name="PlaceHolder 2"/>
          <p:cNvSpPr>
            <a:spLocks noGrp="1"/>
          </p:cNvSpPr>
          <p:nvPr>
            <p:ph type="body"/>
          </p:nvPr>
        </p:nvSpPr>
        <p:spPr>
          <a:xfrm>
            <a:off x="685800" y="4400640"/>
            <a:ext cx="5485680" cy="3599640"/>
          </a:xfrm>
          <a:prstGeom prst="rect">
            <a:avLst/>
          </a:prstGeom>
        </p:spPr>
        <p:txBody>
          <a:bodyPr lIns="0" rIns="0" tIns="0" bIns="0">
            <a:noAutofit/>
          </a:bodyPr>
          <a:p>
            <a:endParaRPr b="0" lang="es-DO" sz="2000" spc="-1" strike="noStrike">
              <a:latin typeface="Arial"/>
            </a:endParaRPr>
          </a:p>
        </p:txBody>
      </p:sp>
      <p:sp>
        <p:nvSpPr>
          <p:cNvPr id="145" name="CustomShape 3"/>
          <p:cNvSpPr/>
          <p:nvPr/>
        </p:nvSpPr>
        <p:spPr>
          <a:xfrm>
            <a:off x="3884760" y="8685360"/>
            <a:ext cx="2971080" cy="45792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E2455DB3-5B44-439D-9B8C-3CCFA15F4D82}" type="slidenum">
              <a:rPr b="0" lang="es-DO" sz="1200" spc="-1" strike="noStrike">
                <a:latin typeface="Times New Roman"/>
              </a:rPr>
              <a:t>&lt;número&gt;</a:t>
            </a:fld>
            <a:endParaRPr b="0" lang="es-DO" sz="1200" spc="-1" strike="noStrike">
              <a:latin typeface="Arial"/>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PlaceHolder 1"/>
          <p:cNvSpPr>
            <a:spLocks noGrp="1"/>
          </p:cNvSpPr>
          <p:nvPr>
            <p:ph type="sldImg"/>
          </p:nvPr>
        </p:nvSpPr>
        <p:spPr>
          <a:xfrm>
            <a:off x="685800" y="1143000"/>
            <a:ext cx="5485680" cy="3085560"/>
          </a:xfrm>
          <a:prstGeom prst="rect">
            <a:avLst/>
          </a:prstGeom>
        </p:spPr>
      </p:sp>
      <p:sp>
        <p:nvSpPr>
          <p:cNvPr id="147" name="PlaceHolder 2"/>
          <p:cNvSpPr>
            <a:spLocks noGrp="1"/>
          </p:cNvSpPr>
          <p:nvPr>
            <p:ph type="body"/>
          </p:nvPr>
        </p:nvSpPr>
        <p:spPr>
          <a:xfrm>
            <a:off x="685800" y="4400640"/>
            <a:ext cx="5485680" cy="3599640"/>
          </a:xfrm>
          <a:prstGeom prst="rect">
            <a:avLst/>
          </a:prstGeom>
        </p:spPr>
        <p:txBody>
          <a:bodyPr lIns="0" rIns="0" tIns="0" bIns="0">
            <a:noAutofit/>
          </a:bodyPr>
          <a:p>
            <a:endParaRPr b="0" lang="es-DO" sz="2000" spc="-1" strike="noStrike">
              <a:latin typeface="Arial"/>
            </a:endParaRPr>
          </a:p>
        </p:txBody>
      </p:sp>
      <p:sp>
        <p:nvSpPr>
          <p:cNvPr id="148" name="CustomShape 3"/>
          <p:cNvSpPr/>
          <p:nvPr/>
        </p:nvSpPr>
        <p:spPr>
          <a:xfrm>
            <a:off x="3884760" y="8685360"/>
            <a:ext cx="2971080" cy="45792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1C15B600-5319-4EA9-8831-014BA04581E8}" type="slidenum">
              <a:rPr b="0" lang="es-DO" sz="1200" spc="-1" strike="noStrike">
                <a:latin typeface="Times New Roman"/>
              </a:rPr>
              <a:t>&lt;número&gt;</a:t>
            </a:fld>
            <a:endParaRPr b="0" lang="es-DO" sz="1200" spc="-1" strike="noStrike">
              <a:latin typeface="Arial"/>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PlaceHolder 1"/>
          <p:cNvSpPr>
            <a:spLocks noGrp="1"/>
          </p:cNvSpPr>
          <p:nvPr>
            <p:ph type="sldImg"/>
          </p:nvPr>
        </p:nvSpPr>
        <p:spPr>
          <a:xfrm>
            <a:off x="685800" y="1143000"/>
            <a:ext cx="5485680" cy="3085560"/>
          </a:xfrm>
          <a:prstGeom prst="rect">
            <a:avLst/>
          </a:prstGeom>
        </p:spPr>
      </p:sp>
      <p:sp>
        <p:nvSpPr>
          <p:cNvPr id="150" name="PlaceHolder 2"/>
          <p:cNvSpPr>
            <a:spLocks noGrp="1"/>
          </p:cNvSpPr>
          <p:nvPr>
            <p:ph type="body"/>
          </p:nvPr>
        </p:nvSpPr>
        <p:spPr>
          <a:xfrm>
            <a:off x="685800" y="4400640"/>
            <a:ext cx="5485680" cy="3599640"/>
          </a:xfrm>
          <a:prstGeom prst="rect">
            <a:avLst/>
          </a:prstGeom>
        </p:spPr>
        <p:txBody>
          <a:bodyPr lIns="0" rIns="0" tIns="0" bIns="0">
            <a:noAutofit/>
          </a:bodyPr>
          <a:p>
            <a:endParaRPr b="0" lang="es-DO" sz="2000" spc="-1" strike="noStrike">
              <a:latin typeface="Arial"/>
            </a:endParaRPr>
          </a:p>
        </p:txBody>
      </p:sp>
      <p:sp>
        <p:nvSpPr>
          <p:cNvPr id="151" name="CustomShape 3"/>
          <p:cNvSpPr/>
          <p:nvPr/>
        </p:nvSpPr>
        <p:spPr>
          <a:xfrm>
            <a:off x="3884760" y="8685360"/>
            <a:ext cx="2971080" cy="45792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FBD46B3B-77BF-461A-A50F-B8C2F0EBB134}" type="slidenum">
              <a:rPr b="0" lang="es-DO" sz="1200" spc="-1" strike="noStrike">
                <a:latin typeface="Times New Roman"/>
              </a:rPr>
              <a:t>&lt;número&gt;</a:t>
            </a:fld>
            <a:endParaRPr b="0" lang="es-DO" sz="1200" spc="-1" strike="noStrike">
              <a:latin typeface="Arial"/>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PlaceHolder 1"/>
          <p:cNvSpPr>
            <a:spLocks noGrp="1"/>
          </p:cNvSpPr>
          <p:nvPr>
            <p:ph type="sldImg"/>
          </p:nvPr>
        </p:nvSpPr>
        <p:spPr>
          <a:xfrm>
            <a:off x="685800" y="1143000"/>
            <a:ext cx="5485680" cy="3085560"/>
          </a:xfrm>
          <a:prstGeom prst="rect">
            <a:avLst/>
          </a:prstGeom>
        </p:spPr>
      </p:sp>
      <p:sp>
        <p:nvSpPr>
          <p:cNvPr id="153" name="PlaceHolder 2"/>
          <p:cNvSpPr>
            <a:spLocks noGrp="1"/>
          </p:cNvSpPr>
          <p:nvPr>
            <p:ph type="body"/>
          </p:nvPr>
        </p:nvSpPr>
        <p:spPr>
          <a:xfrm>
            <a:off x="685800" y="4400640"/>
            <a:ext cx="5485680" cy="3599640"/>
          </a:xfrm>
          <a:prstGeom prst="rect">
            <a:avLst/>
          </a:prstGeom>
        </p:spPr>
        <p:txBody>
          <a:bodyPr lIns="0" rIns="0" tIns="0" bIns="0">
            <a:noAutofit/>
          </a:bodyPr>
          <a:p>
            <a:endParaRPr b="0" lang="es-DO" sz="2000" spc="-1" strike="noStrike">
              <a:latin typeface="Arial"/>
            </a:endParaRPr>
          </a:p>
        </p:txBody>
      </p:sp>
      <p:sp>
        <p:nvSpPr>
          <p:cNvPr id="154" name="CustomShape 3"/>
          <p:cNvSpPr/>
          <p:nvPr/>
        </p:nvSpPr>
        <p:spPr>
          <a:xfrm>
            <a:off x="3884760" y="8685360"/>
            <a:ext cx="2971080" cy="45792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188B2CA9-AB2A-4396-A1BE-0DED60943071}" type="slidenum">
              <a:rPr b="0" lang="es-DO" sz="1200" spc="-1" strike="noStrike">
                <a:latin typeface="Times New Roman"/>
              </a:rPr>
              <a:t>&lt;número&gt;</a:t>
            </a:fld>
            <a:endParaRPr b="0" lang="es-DO" sz="12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PlaceHolder 1"/>
          <p:cNvSpPr>
            <a:spLocks noGrp="1"/>
          </p:cNvSpPr>
          <p:nvPr>
            <p:ph type="sldImg"/>
          </p:nvPr>
        </p:nvSpPr>
        <p:spPr>
          <a:xfrm>
            <a:off x="685800" y="1143000"/>
            <a:ext cx="5485680" cy="3085560"/>
          </a:xfrm>
          <a:prstGeom prst="rect">
            <a:avLst/>
          </a:prstGeom>
        </p:spPr>
      </p:sp>
      <p:sp>
        <p:nvSpPr>
          <p:cNvPr id="156" name="PlaceHolder 2"/>
          <p:cNvSpPr>
            <a:spLocks noGrp="1"/>
          </p:cNvSpPr>
          <p:nvPr>
            <p:ph type="body"/>
          </p:nvPr>
        </p:nvSpPr>
        <p:spPr>
          <a:xfrm>
            <a:off x="685800" y="4400640"/>
            <a:ext cx="5485680" cy="3599640"/>
          </a:xfrm>
          <a:prstGeom prst="rect">
            <a:avLst/>
          </a:prstGeom>
        </p:spPr>
        <p:txBody>
          <a:bodyPr lIns="0" rIns="0" tIns="0" bIns="0">
            <a:noAutofit/>
          </a:bodyPr>
          <a:p>
            <a:endParaRPr b="0" lang="es-DO" sz="2000" spc="-1" strike="noStrike">
              <a:latin typeface="Arial"/>
            </a:endParaRPr>
          </a:p>
        </p:txBody>
      </p:sp>
      <p:sp>
        <p:nvSpPr>
          <p:cNvPr id="157" name="CustomShape 3"/>
          <p:cNvSpPr/>
          <p:nvPr/>
        </p:nvSpPr>
        <p:spPr>
          <a:xfrm>
            <a:off x="3884760" y="8685360"/>
            <a:ext cx="2971080" cy="45792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7F85BCE6-8CD4-4ACD-8D88-ECFD341AE544}" type="slidenum">
              <a:rPr b="0" lang="es-DO" sz="1200" spc="-1" strike="noStrike">
                <a:latin typeface="Times New Roman"/>
              </a:rPr>
              <a:t>&lt;número&gt;</a:t>
            </a:fld>
            <a:endParaRPr b="0" lang="es-DO" sz="1200" spc="-1" strike="noStrike">
              <a:latin typeface="Arial"/>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PlaceHolder 1"/>
          <p:cNvSpPr>
            <a:spLocks noGrp="1"/>
          </p:cNvSpPr>
          <p:nvPr>
            <p:ph type="sldImg"/>
          </p:nvPr>
        </p:nvSpPr>
        <p:spPr>
          <a:xfrm>
            <a:off x="685800" y="1143000"/>
            <a:ext cx="5485680" cy="3085560"/>
          </a:xfrm>
          <a:prstGeom prst="rect">
            <a:avLst/>
          </a:prstGeom>
        </p:spPr>
      </p:sp>
      <p:sp>
        <p:nvSpPr>
          <p:cNvPr id="159" name="PlaceHolder 2"/>
          <p:cNvSpPr>
            <a:spLocks noGrp="1"/>
          </p:cNvSpPr>
          <p:nvPr>
            <p:ph type="body"/>
          </p:nvPr>
        </p:nvSpPr>
        <p:spPr>
          <a:xfrm>
            <a:off x="685800" y="4400640"/>
            <a:ext cx="5485680" cy="3599640"/>
          </a:xfrm>
          <a:prstGeom prst="rect">
            <a:avLst/>
          </a:prstGeom>
        </p:spPr>
        <p:txBody>
          <a:bodyPr lIns="0" rIns="0" tIns="0" bIns="0">
            <a:noAutofit/>
          </a:bodyPr>
          <a:p>
            <a:endParaRPr b="0" lang="es-DO" sz="2000" spc="-1" strike="noStrike">
              <a:latin typeface="Arial"/>
            </a:endParaRPr>
          </a:p>
        </p:txBody>
      </p:sp>
      <p:sp>
        <p:nvSpPr>
          <p:cNvPr id="160" name="CustomShape 3"/>
          <p:cNvSpPr/>
          <p:nvPr/>
        </p:nvSpPr>
        <p:spPr>
          <a:xfrm>
            <a:off x="3884760" y="8685360"/>
            <a:ext cx="2971080" cy="45792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6DD1E25B-9863-4628-BD20-965FACD3ADD3}" type="slidenum">
              <a:rPr b="0" lang="es-DO" sz="1200" spc="-1" strike="noStrike">
                <a:latin typeface="Times New Roman"/>
              </a:rPr>
              <a:t>&lt;número&gt;</a:t>
            </a:fld>
            <a:endParaRPr b="0" lang="es-DO" sz="12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523880" y="1122480"/>
            <a:ext cx="9143280" cy="2386800"/>
          </a:xfrm>
          <a:prstGeom prst="rect">
            <a:avLst/>
          </a:prstGeom>
        </p:spPr>
        <p:txBody>
          <a:bodyPr lIns="0" rIns="0" tIns="0" bIns="0" anchor="ctr">
            <a:noAutofit/>
          </a:bodyPr>
          <a:p>
            <a:pPr algn="ctr"/>
            <a:endParaRPr b="0" lang="es-DO" sz="4400" spc="-1" strike="noStrike">
              <a:latin typeface="Arial"/>
            </a:endParaRPr>
          </a:p>
        </p:txBody>
      </p:sp>
      <p:sp>
        <p:nvSpPr>
          <p:cNvPr id="24" name="PlaceHolder 2"/>
          <p:cNvSpPr>
            <a:spLocks noGrp="1"/>
          </p:cNvSpPr>
          <p:nvPr>
            <p:ph type="body"/>
          </p:nvPr>
        </p:nvSpPr>
        <p:spPr>
          <a:xfrm>
            <a:off x="609480" y="1604520"/>
            <a:ext cx="10972440" cy="1896840"/>
          </a:xfrm>
          <a:prstGeom prst="rect">
            <a:avLst/>
          </a:prstGeom>
        </p:spPr>
        <p:txBody>
          <a:bodyPr lIns="0" rIns="0" tIns="0" bIns="0">
            <a:normAutofit/>
          </a:bodyPr>
          <a:p>
            <a:endParaRPr b="0" lang="es-DO" sz="3200" spc="-1" strike="noStrike">
              <a:latin typeface="Arial"/>
            </a:endParaRPr>
          </a:p>
        </p:txBody>
      </p:sp>
      <p:sp>
        <p:nvSpPr>
          <p:cNvPr id="25" name="PlaceHolder 3"/>
          <p:cNvSpPr>
            <a:spLocks noGrp="1"/>
          </p:cNvSpPr>
          <p:nvPr>
            <p:ph type="body"/>
          </p:nvPr>
        </p:nvSpPr>
        <p:spPr>
          <a:xfrm>
            <a:off x="609480" y="3682080"/>
            <a:ext cx="10972440" cy="1896840"/>
          </a:xfrm>
          <a:prstGeom prst="rect">
            <a:avLst/>
          </a:prstGeom>
        </p:spPr>
        <p:txBody>
          <a:bodyPr lIns="0" rIns="0" tIns="0" bIns="0">
            <a:normAutofit/>
          </a:bodyPr>
          <a:p>
            <a:endParaRPr b="0" lang="es-DO"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280" cy="2386800"/>
          </a:xfrm>
          <a:prstGeom prst="rect">
            <a:avLst/>
          </a:prstGeom>
        </p:spPr>
        <p:txBody>
          <a:bodyPr lIns="0" rIns="0" tIns="0" bIns="0" anchor="ctr">
            <a:noAutofit/>
          </a:bodyPr>
          <a:p>
            <a:pPr algn="ctr"/>
            <a:endParaRPr b="0" lang="es-DO" sz="4400" spc="-1" strike="noStrike">
              <a:latin typeface="Arial"/>
            </a:endParaRPr>
          </a:p>
        </p:txBody>
      </p:sp>
      <p:sp>
        <p:nvSpPr>
          <p:cNvPr id="27" name="PlaceHolder 2"/>
          <p:cNvSpPr>
            <a:spLocks noGrp="1"/>
          </p:cNvSpPr>
          <p:nvPr>
            <p:ph type="body"/>
          </p:nvPr>
        </p:nvSpPr>
        <p:spPr>
          <a:xfrm>
            <a:off x="609480" y="1604520"/>
            <a:ext cx="5354280" cy="1896840"/>
          </a:xfrm>
          <a:prstGeom prst="rect">
            <a:avLst/>
          </a:prstGeom>
        </p:spPr>
        <p:txBody>
          <a:bodyPr lIns="0" rIns="0" tIns="0" bIns="0">
            <a:normAutofit/>
          </a:bodyPr>
          <a:p>
            <a:endParaRPr b="0" lang="es-DO" sz="3200" spc="-1" strike="noStrike">
              <a:latin typeface="Arial"/>
            </a:endParaRPr>
          </a:p>
        </p:txBody>
      </p:sp>
      <p:sp>
        <p:nvSpPr>
          <p:cNvPr id="28" name="PlaceHolder 3"/>
          <p:cNvSpPr>
            <a:spLocks noGrp="1"/>
          </p:cNvSpPr>
          <p:nvPr>
            <p:ph type="body"/>
          </p:nvPr>
        </p:nvSpPr>
        <p:spPr>
          <a:xfrm>
            <a:off x="6231960" y="1604520"/>
            <a:ext cx="5354280" cy="1896840"/>
          </a:xfrm>
          <a:prstGeom prst="rect">
            <a:avLst/>
          </a:prstGeom>
        </p:spPr>
        <p:txBody>
          <a:bodyPr lIns="0" rIns="0" tIns="0" bIns="0">
            <a:normAutofit/>
          </a:bodyPr>
          <a:p>
            <a:endParaRPr b="0" lang="es-DO" sz="3200" spc="-1" strike="noStrike">
              <a:latin typeface="Arial"/>
            </a:endParaRPr>
          </a:p>
        </p:txBody>
      </p:sp>
      <p:sp>
        <p:nvSpPr>
          <p:cNvPr id="29" name="PlaceHolder 4"/>
          <p:cNvSpPr>
            <a:spLocks noGrp="1"/>
          </p:cNvSpPr>
          <p:nvPr>
            <p:ph type="body"/>
          </p:nvPr>
        </p:nvSpPr>
        <p:spPr>
          <a:xfrm>
            <a:off x="609480" y="3682080"/>
            <a:ext cx="5354280" cy="1896840"/>
          </a:xfrm>
          <a:prstGeom prst="rect">
            <a:avLst/>
          </a:prstGeom>
        </p:spPr>
        <p:txBody>
          <a:bodyPr lIns="0" rIns="0" tIns="0" bIns="0">
            <a:normAutofit/>
          </a:bodyPr>
          <a:p>
            <a:endParaRPr b="0" lang="es-DO" sz="3200" spc="-1" strike="noStrike">
              <a:latin typeface="Arial"/>
            </a:endParaRPr>
          </a:p>
        </p:txBody>
      </p:sp>
      <p:sp>
        <p:nvSpPr>
          <p:cNvPr id="30" name="PlaceHolder 5"/>
          <p:cNvSpPr>
            <a:spLocks noGrp="1"/>
          </p:cNvSpPr>
          <p:nvPr>
            <p:ph type="body"/>
          </p:nvPr>
        </p:nvSpPr>
        <p:spPr>
          <a:xfrm>
            <a:off x="6231960" y="3682080"/>
            <a:ext cx="5354280" cy="1896840"/>
          </a:xfrm>
          <a:prstGeom prst="rect">
            <a:avLst/>
          </a:prstGeom>
        </p:spPr>
        <p:txBody>
          <a:bodyPr lIns="0" rIns="0" tIns="0" bIns="0">
            <a:normAutofit/>
          </a:bodyPr>
          <a:p>
            <a:endParaRPr b="0" lang="es-DO"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1523880" y="1122480"/>
            <a:ext cx="9143280" cy="2386800"/>
          </a:xfrm>
          <a:prstGeom prst="rect">
            <a:avLst/>
          </a:prstGeom>
        </p:spPr>
        <p:txBody>
          <a:bodyPr lIns="0" rIns="0" tIns="0" bIns="0" anchor="ctr">
            <a:noAutofit/>
          </a:bodyPr>
          <a:p>
            <a:pPr algn="ctr"/>
            <a:endParaRPr b="0" lang="es-DO" sz="4400" spc="-1" strike="noStrike">
              <a:latin typeface="Arial"/>
            </a:endParaRPr>
          </a:p>
        </p:txBody>
      </p:sp>
      <p:sp>
        <p:nvSpPr>
          <p:cNvPr id="32" name="PlaceHolder 2"/>
          <p:cNvSpPr>
            <a:spLocks noGrp="1"/>
          </p:cNvSpPr>
          <p:nvPr>
            <p:ph type="body"/>
          </p:nvPr>
        </p:nvSpPr>
        <p:spPr>
          <a:xfrm>
            <a:off x="609480" y="1604520"/>
            <a:ext cx="3533040" cy="1896840"/>
          </a:xfrm>
          <a:prstGeom prst="rect">
            <a:avLst/>
          </a:prstGeom>
        </p:spPr>
        <p:txBody>
          <a:bodyPr lIns="0" rIns="0" tIns="0" bIns="0">
            <a:normAutofit/>
          </a:bodyPr>
          <a:p>
            <a:endParaRPr b="0" lang="es-DO" sz="3200" spc="-1" strike="noStrike">
              <a:latin typeface="Arial"/>
            </a:endParaRPr>
          </a:p>
        </p:txBody>
      </p:sp>
      <p:sp>
        <p:nvSpPr>
          <p:cNvPr id="33" name="PlaceHolder 3"/>
          <p:cNvSpPr>
            <a:spLocks noGrp="1"/>
          </p:cNvSpPr>
          <p:nvPr>
            <p:ph type="body"/>
          </p:nvPr>
        </p:nvSpPr>
        <p:spPr>
          <a:xfrm>
            <a:off x="4319640" y="1604520"/>
            <a:ext cx="3533040" cy="1896840"/>
          </a:xfrm>
          <a:prstGeom prst="rect">
            <a:avLst/>
          </a:prstGeom>
        </p:spPr>
        <p:txBody>
          <a:bodyPr lIns="0" rIns="0" tIns="0" bIns="0">
            <a:normAutofit/>
          </a:bodyPr>
          <a:p>
            <a:endParaRPr b="0" lang="es-DO" sz="3200" spc="-1" strike="noStrike">
              <a:latin typeface="Arial"/>
            </a:endParaRPr>
          </a:p>
        </p:txBody>
      </p:sp>
      <p:sp>
        <p:nvSpPr>
          <p:cNvPr id="34" name="PlaceHolder 4"/>
          <p:cNvSpPr>
            <a:spLocks noGrp="1"/>
          </p:cNvSpPr>
          <p:nvPr>
            <p:ph type="body"/>
          </p:nvPr>
        </p:nvSpPr>
        <p:spPr>
          <a:xfrm>
            <a:off x="8029800" y="1604520"/>
            <a:ext cx="3533040" cy="1896840"/>
          </a:xfrm>
          <a:prstGeom prst="rect">
            <a:avLst/>
          </a:prstGeom>
        </p:spPr>
        <p:txBody>
          <a:bodyPr lIns="0" rIns="0" tIns="0" bIns="0">
            <a:normAutofit/>
          </a:bodyPr>
          <a:p>
            <a:endParaRPr b="0" lang="es-DO" sz="3200" spc="-1" strike="noStrike">
              <a:latin typeface="Arial"/>
            </a:endParaRPr>
          </a:p>
        </p:txBody>
      </p:sp>
      <p:sp>
        <p:nvSpPr>
          <p:cNvPr id="35" name="PlaceHolder 5"/>
          <p:cNvSpPr>
            <a:spLocks noGrp="1"/>
          </p:cNvSpPr>
          <p:nvPr>
            <p:ph type="body"/>
          </p:nvPr>
        </p:nvSpPr>
        <p:spPr>
          <a:xfrm>
            <a:off x="609480" y="3682080"/>
            <a:ext cx="3533040" cy="1896840"/>
          </a:xfrm>
          <a:prstGeom prst="rect">
            <a:avLst/>
          </a:prstGeom>
        </p:spPr>
        <p:txBody>
          <a:bodyPr lIns="0" rIns="0" tIns="0" bIns="0">
            <a:normAutofit/>
          </a:bodyPr>
          <a:p>
            <a:endParaRPr b="0" lang="es-DO" sz="3200" spc="-1" strike="noStrike">
              <a:latin typeface="Arial"/>
            </a:endParaRPr>
          </a:p>
        </p:txBody>
      </p:sp>
      <p:sp>
        <p:nvSpPr>
          <p:cNvPr id="36" name="PlaceHolder 6"/>
          <p:cNvSpPr>
            <a:spLocks noGrp="1"/>
          </p:cNvSpPr>
          <p:nvPr>
            <p:ph type="body"/>
          </p:nvPr>
        </p:nvSpPr>
        <p:spPr>
          <a:xfrm>
            <a:off x="4319640" y="3682080"/>
            <a:ext cx="3533040" cy="1896840"/>
          </a:xfrm>
          <a:prstGeom prst="rect">
            <a:avLst/>
          </a:prstGeom>
        </p:spPr>
        <p:txBody>
          <a:bodyPr lIns="0" rIns="0" tIns="0" bIns="0">
            <a:normAutofit/>
          </a:bodyPr>
          <a:p>
            <a:endParaRPr b="0" lang="es-DO" sz="3200" spc="-1" strike="noStrike">
              <a:latin typeface="Arial"/>
            </a:endParaRPr>
          </a:p>
        </p:txBody>
      </p:sp>
      <p:sp>
        <p:nvSpPr>
          <p:cNvPr id="37" name="PlaceHolder 7"/>
          <p:cNvSpPr>
            <a:spLocks noGrp="1"/>
          </p:cNvSpPr>
          <p:nvPr>
            <p:ph type="body"/>
          </p:nvPr>
        </p:nvSpPr>
        <p:spPr>
          <a:xfrm>
            <a:off x="8029800" y="3682080"/>
            <a:ext cx="3533040" cy="1896840"/>
          </a:xfrm>
          <a:prstGeom prst="rect">
            <a:avLst/>
          </a:prstGeom>
        </p:spPr>
        <p:txBody>
          <a:bodyPr lIns="0" rIns="0" tIns="0" bIns="0">
            <a:normAutofit/>
          </a:bodyPr>
          <a:p>
            <a:endParaRPr b="0" lang="es-DO"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1523880" y="1122480"/>
            <a:ext cx="9143280" cy="2386800"/>
          </a:xfrm>
          <a:prstGeom prst="rect">
            <a:avLst/>
          </a:prstGeom>
        </p:spPr>
        <p:txBody>
          <a:bodyPr lIns="0" rIns="0" tIns="0" bIns="0" anchor="ctr">
            <a:noAutofit/>
          </a:bodyPr>
          <a:p>
            <a:pPr algn="ctr"/>
            <a:endParaRPr b="0" lang="es-DO" sz="4400" spc="-1" strike="noStrike">
              <a:latin typeface="Arial"/>
            </a:endParaRPr>
          </a:p>
        </p:txBody>
      </p:sp>
      <p:sp>
        <p:nvSpPr>
          <p:cNvPr id="3"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es-DO"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1523880" y="1122480"/>
            <a:ext cx="9143280" cy="2386800"/>
          </a:xfrm>
          <a:prstGeom prst="rect">
            <a:avLst/>
          </a:prstGeom>
        </p:spPr>
        <p:txBody>
          <a:bodyPr lIns="0" rIns="0" tIns="0" bIns="0" anchor="ctr">
            <a:noAutofit/>
          </a:bodyPr>
          <a:p>
            <a:pPr algn="ctr"/>
            <a:endParaRPr b="0" lang="es-DO" sz="4400" spc="-1" strike="noStrike">
              <a:latin typeface="Arial"/>
            </a:endParaRPr>
          </a:p>
        </p:txBody>
      </p:sp>
      <p:sp>
        <p:nvSpPr>
          <p:cNvPr id="5" name="PlaceHolder 2"/>
          <p:cNvSpPr>
            <a:spLocks noGrp="1"/>
          </p:cNvSpPr>
          <p:nvPr>
            <p:ph type="body"/>
          </p:nvPr>
        </p:nvSpPr>
        <p:spPr>
          <a:xfrm>
            <a:off x="609480" y="1604520"/>
            <a:ext cx="10972440" cy="3977280"/>
          </a:xfrm>
          <a:prstGeom prst="rect">
            <a:avLst/>
          </a:prstGeom>
        </p:spPr>
        <p:txBody>
          <a:bodyPr lIns="0" rIns="0" tIns="0" bIns="0">
            <a:normAutofit/>
          </a:bodyPr>
          <a:p>
            <a:endParaRPr b="0" lang="es-DO"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1523880" y="1122480"/>
            <a:ext cx="9143280" cy="2386800"/>
          </a:xfrm>
          <a:prstGeom prst="rect">
            <a:avLst/>
          </a:prstGeom>
        </p:spPr>
        <p:txBody>
          <a:bodyPr lIns="0" rIns="0" tIns="0" bIns="0" anchor="ctr">
            <a:noAutofit/>
          </a:bodyPr>
          <a:p>
            <a:pPr algn="ctr"/>
            <a:endParaRPr b="0" lang="es-DO" sz="4400" spc="-1" strike="noStrike">
              <a:latin typeface="Arial"/>
            </a:endParaRPr>
          </a:p>
        </p:txBody>
      </p:sp>
      <p:sp>
        <p:nvSpPr>
          <p:cNvPr id="7" name="PlaceHolder 2"/>
          <p:cNvSpPr>
            <a:spLocks noGrp="1"/>
          </p:cNvSpPr>
          <p:nvPr>
            <p:ph type="body"/>
          </p:nvPr>
        </p:nvSpPr>
        <p:spPr>
          <a:xfrm>
            <a:off x="609480" y="1604520"/>
            <a:ext cx="5354280" cy="3977280"/>
          </a:xfrm>
          <a:prstGeom prst="rect">
            <a:avLst/>
          </a:prstGeom>
        </p:spPr>
        <p:txBody>
          <a:bodyPr lIns="0" rIns="0" tIns="0" bIns="0">
            <a:normAutofit/>
          </a:bodyPr>
          <a:p>
            <a:endParaRPr b="0" lang="es-DO" sz="3200" spc="-1" strike="noStrike">
              <a:latin typeface="Arial"/>
            </a:endParaRPr>
          </a:p>
        </p:txBody>
      </p:sp>
      <p:sp>
        <p:nvSpPr>
          <p:cNvPr id="8" name="PlaceHolder 3"/>
          <p:cNvSpPr>
            <a:spLocks noGrp="1"/>
          </p:cNvSpPr>
          <p:nvPr>
            <p:ph type="body"/>
          </p:nvPr>
        </p:nvSpPr>
        <p:spPr>
          <a:xfrm>
            <a:off x="6231960" y="1604520"/>
            <a:ext cx="5354280" cy="3977280"/>
          </a:xfrm>
          <a:prstGeom prst="rect">
            <a:avLst/>
          </a:prstGeom>
        </p:spPr>
        <p:txBody>
          <a:bodyPr lIns="0" rIns="0" tIns="0" bIns="0">
            <a:normAutofit/>
          </a:bodyPr>
          <a:p>
            <a:endParaRPr b="0" lang="es-DO"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280" cy="2386800"/>
          </a:xfrm>
          <a:prstGeom prst="rect">
            <a:avLst/>
          </a:prstGeom>
        </p:spPr>
        <p:txBody>
          <a:bodyPr lIns="0" rIns="0" tIns="0" bIns="0" anchor="ctr">
            <a:noAutofit/>
          </a:bodyPr>
          <a:p>
            <a:pPr algn="ctr"/>
            <a:endParaRPr b="0" lang="es-DO"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1523880" y="1122480"/>
            <a:ext cx="9143280" cy="11064960"/>
          </a:xfrm>
          <a:prstGeom prst="rect">
            <a:avLst/>
          </a:prstGeom>
        </p:spPr>
        <p:txBody>
          <a:bodyPr lIns="0" rIns="0" tIns="0" bIns="0" anchor="ctr">
            <a:noAutofit/>
          </a:bodyPr>
          <a:p>
            <a:pPr algn="ctr"/>
            <a:endParaRPr b="0" lang="es-DO"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1523880" y="1122480"/>
            <a:ext cx="9143280" cy="2386800"/>
          </a:xfrm>
          <a:prstGeom prst="rect">
            <a:avLst/>
          </a:prstGeom>
        </p:spPr>
        <p:txBody>
          <a:bodyPr lIns="0" rIns="0" tIns="0" bIns="0" anchor="ctr">
            <a:noAutofit/>
          </a:bodyPr>
          <a:p>
            <a:pPr algn="ctr"/>
            <a:endParaRPr b="0" lang="es-DO" sz="4400" spc="-1" strike="noStrike">
              <a:latin typeface="Arial"/>
            </a:endParaRPr>
          </a:p>
        </p:txBody>
      </p:sp>
      <p:sp>
        <p:nvSpPr>
          <p:cNvPr id="12" name="PlaceHolder 2"/>
          <p:cNvSpPr>
            <a:spLocks noGrp="1"/>
          </p:cNvSpPr>
          <p:nvPr>
            <p:ph type="body"/>
          </p:nvPr>
        </p:nvSpPr>
        <p:spPr>
          <a:xfrm>
            <a:off x="609480" y="1604520"/>
            <a:ext cx="5354280" cy="1896840"/>
          </a:xfrm>
          <a:prstGeom prst="rect">
            <a:avLst/>
          </a:prstGeom>
        </p:spPr>
        <p:txBody>
          <a:bodyPr lIns="0" rIns="0" tIns="0" bIns="0">
            <a:normAutofit/>
          </a:bodyPr>
          <a:p>
            <a:endParaRPr b="0" lang="es-DO" sz="3200" spc="-1" strike="noStrike">
              <a:latin typeface="Arial"/>
            </a:endParaRPr>
          </a:p>
        </p:txBody>
      </p:sp>
      <p:sp>
        <p:nvSpPr>
          <p:cNvPr id="13" name="PlaceHolder 3"/>
          <p:cNvSpPr>
            <a:spLocks noGrp="1"/>
          </p:cNvSpPr>
          <p:nvPr>
            <p:ph type="body"/>
          </p:nvPr>
        </p:nvSpPr>
        <p:spPr>
          <a:xfrm>
            <a:off x="6231960" y="1604520"/>
            <a:ext cx="5354280" cy="3977280"/>
          </a:xfrm>
          <a:prstGeom prst="rect">
            <a:avLst/>
          </a:prstGeom>
        </p:spPr>
        <p:txBody>
          <a:bodyPr lIns="0" rIns="0" tIns="0" bIns="0">
            <a:normAutofit/>
          </a:bodyPr>
          <a:p>
            <a:endParaRPr b="0" lang="es-DO" sz="3200" spc="-1" strike="noStrike">
              <a:latin typeface="Arial"/>
            </a:endParaRPr>
          </a:p>
        </p:txBody>
      </p:sp>
      <p:sp>
        <p:nvSpPr>
          <p:cNvPr id="14" name="PlaceHolder 4"/>
          <p:cNvSpPr>
            <a:spLocks noGrp="1"/>
          </p:cNvSpPr>
          <p:nvPr>
            <p:ph type="body"/>
          </p:nvPr>
        </p:nvSpPr>
        <p:spPr>
          <a:xfrm>
            <a:off x="609480" y="3682080"/>
            <a:ext cx="5354280" cy="1896840"/>
          </a:xfrm>
          <a:prstGeom prst="rect">
            <a:avLst/>
          </a:prstGeom>
        </p:spPr>
        <p:txBody>
          <a:bodyPr lIns="0" rIns="0" tIns="0" bIns="0">
            <a:normAutofit/>
          </a:bodyPr>
          <a:p>
            <a:endParaRPr b="0" lang="es-DO"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523880" y="1122480"/>
            <a:ext cx="9143280" cy="2386800"/>
          </a:xfrm>
          <a:prstGeom prst="rect">
            <a:avLst/>
          </a:prstGeom>
        </p:spPr>
        <p:txBody>
          <a:bodyPr lIns="0" rIns="0" tIns="0" bIns="0" anchor="ctr">
            <a:noAutofit/>
          </a:bodyPr>
          <a:p>
            <a:pPr algn="ctr"/>
            <a:endParaRPr b="0" lang="es-DO" sz="4400" spc="-1" strike="noStrike">
              <a:latin typeface="Arial"/>
            </a:endParaRPr>
          </a:p>
        </p:txBody>
      </p:sp>
      <p:sp>
        <p:nvSpPr>
          <p:cNvPr id="16" name="PlaceHolder 2"/>
          <p:cNvSpPr>
            <a:spLocks noGrp="1"/>
          </p:cNvSpPr>
          <p:nvPr>
            <p:ph type="body"/>
          </p:nvPr>
        </p:nvSpPr>
        <p:spPr>
          <a:xfrm>
            <a:off x="609480" y="1604520"/>
            <a:ext cx="5354280" cy="3977280"/>
          </a:xfrm>
          <a:prstGeom prst="rect">
            <a:avLst/>
          </a:prstGeom>
        </p:spPr>
        <p:txBody>
          <a:bodyPr lIns="0" rIns="0" tIns="0" bIns="0">
            <a:normAutofit/>
          </a:bodyPr>
          <a:p>
            <a:endParaRPr b="0" lang="es-DO" sz="3200" spc="-1" strike="noStrike">
              <a:latin typeface="Arial"/>
            </a:endParaRPr>
          </a:p>
        </p:txBody>
      </p:sp>
      <p:sp>
        <p:nvSpPr>
          <p:cNvPr id="17" name="PlaceHolder 3"/>
          <p:cNvSpPr>
            <a:spLocks noGrp="1"/>
          </p:cNvSpPr>
          <p:nvPr>
            <p:ph type="body"/>
          </p:nvPr>
        </p:nvSpPr>
        <p:spPr>
          <a:xfrm>
            <a:off x="6231960" y="1604520"/>
            <a:ext cx="5354280" cy="1896840"/>
          </a:xfrm>
          <a:prstGeom prst="rect">
            <a:avLst/>
          </a:prstGeom>
        </p:spPr>
        <p:txBody>
          <a:bodyPr lIns="0" rIns="0" tIns="0" bIns="0">
            <a:normAutofit/>
          </a:bodyPr>
          <a:p>
            <a:endParaRPr b="0" lang="es-DO" sz="3200" spc="-1" strike="noStrike">
              <a:latin typeface="Arial"/>
            </a:endParaRPr>
          </a:p>
        </p:txBody>
      </p:sp>
      <p:sp>
        <p:nvSpPr>
          <p:cNvPr id="18" name="PlaceHolder 4"/>
          <p:cNvSpPr>
            <a:spLocks noGrp="1"/>
          </p:cNvSpPr>
          <p:nvPr>
            <p:ph type="body"/>
          </p:nvPr>
        </p:nvSpPr>
        <p:spPr>
          <a:xfrm>
            <a:off x="6231960" y="3682080"/>
            <a:ext cx="5354280" cy="1896840"/>
          </a:xfrm>
          <a:prstGeom prst="rect">
            <a:avLst/>
          </a:prstGeom>
        </p:spPr>
        <p:txBody>
          <a:bodyPr lIns="0" rIns="0" tIns="0" bIns="0">
            <a:normAutofit/>
          </a:bodyPr>
          <a:p>
            <a:endParaRPr b="0" lang="es-DO"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523880" y="1122480"/>
            <a:ext cx="9143280" cy="2386800"/>
          </a:xfrm>
          <a:prstGeom prst="rect">
            <a:avLst/>
          </a:prstGeom>
        </p:spPr>
        <p:txBody>
          <a:bodyPr lIns="0" rIns="0" tIns="0" bIns="0" anchor="ctr">
            <a:noAutofit/>
          </a:bodyPr>
          <a:p>
            <a:pPr algn="ctr"/>
            <a:endParaRPr b="0" lang="es-DO" sz="4400" spc="-1" strike="noStrike">
              <a:latin typeface="Arial"/>
            </a:endParaRPr>
          </a:p>
        </p:txBody>
      </p:sp>
      <p:sp>
        <p:nvSpPr>
          <p:cNvPr id="20" name="PlaceHolder 2"/>
          <p:cNvSpPr>
            <a:spLocks noGrp="1"/>
          </p:cNvSpPr>
          <p:nvPr>
            <p:ph type="body"/>
          </p:nvPr>
        </p:nvSpPr>
        <p:spPr>
          <a:xfrm>
            <a:off x="609480" y="1604520"/>
            <a:ext cx="5354280" cy="1896840"/>
          </a:xfrm>
          <a:prstGeom prst="rect">
            <a:avLst/>
          </a:prstGeom>
        </p:spPr>
        <p:txBody>
          <a:bodyPr lIns="0" rIns="0" tIns="0" bIns="0">
            <a:normAutofit/>
          </a:bodyPr>
          <a:p>
            <a:endParaRPr b="0" lang="es-DO" sz="3200" spc="-1" strike="noStrike">
              <a:latin typeface="Arial"/>
            </a:endParaRPr>
          </a:p>
        </p:txBody>
      </p:sp>
      <p:sp>
        <p:nvSpPr>
          <p:cNvPr id="21" name="PlaceHolder 3"/>
          <p:cNvSpPr>
            <a:spLocks noGrp="1"/>
          </p:cNvSpPr>
          <p:nvPr>
            <p:ph type="body"/>
          </p:nvPr>
        </p:nvSpPr>
        <p:spPr>
          <a:xfrm>
            <a:off x="6231960" y="1604520"/>
            <a:ext cx="5354280" cy="1896840"/>
          </a:xfrm>
          <a:prstGeom prst="rect">
            <a:avLst/>
          </a:prstGeom>
        </p:spPr>
        <p:txBody>
          <a:bodyPr lIns="0" rIns="0" tIns="0" bIns="0">
            <a:normAutofit/>
          </a:bodyPr>
          <a:p>
            <a:endParaRPr b="0" lang="es-DO" sz="3200" spc="-1" strike="noStrike">
              <a:latin typeface="Arial"/>
            </a:endParaRPr>
          </a:p>
        </p:txBody>
      </p:sp>
      <p:sp>
        <p:nvSpPr>
          <p:cNvPr id="22" name="PlaceHolder 4"/>
          <p:cNvSpPr>
            <a:spLocks noGrp="1"/>
          </p:cNvSpPr>
          <p:nvPr>
            <p:ph type="body"/>
          </p:nvPr>
        </p:nvSpPr>
        <p:spPr>
          <a:xfrm>
            <a:off x="609480" y="3682080"/>
            <a:ext cx="10972440" cy="1896840"/>
          </a:xfrm>
          <a:prstGeom prst="rect">
            <a:avLst/>
          </a:prstGeom>
        </p:spPr>
        <p:txBody>
          <a:bodyPr lIns="0" rIns="0" tIns="0" bIns="0">
            <a:normAutofit/>
          </a:bodyPr>
          <a:p>
            <a:endParaRPr b="0" lang="es-DO"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280" cy="2386800"/>
          </a:xfrm>
          <a:prstGeom prst="rect">
            <a:avLst/>
          </a:prstGeom>
        </p:spPr>
        <p:txBody>
          <a:bodyPr lIns="0" rIns="0" tIns="0" bIns="0" anchor="ctr">
            <a:noAutofit/>
          </a:bodyPr>
          <a:p>
            <a:r>
              <a:rPr b="0" lang="es-DO" sz="1800" spc="-1" strike="noStrike">
                <a:latin typeface="Arial"/>
              </a:rPr>
              <a:t>Pulse para editar el formato del texto de título</a:t>
            </a:r>
            <a:endParaRPr b="0" lang="es-DO" sz="1800" spc="-1" strike="noStrike">
              <a:latin typeface="Arial"/>
            </a:endParaRPr>
          </a:p>
        </p:txBody>
      </p:sp>
      <p:sp>
        <p:nvSpPr>
          <p:cNvPr id="1"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DO" sz="3200" spc="-1" strike="noStrike">
                <a:latin typeface="Arial"/>
              </a:rPr>
              <a:t>Pulse para editar el formato de texto del esquema</a:t>
            </a:r>
            <a:endParaRPr b="0" lang="es-DO" sz="3200" spc="-1" strike="noStrike">
              <a:latin typeface="Arial"/>
            </a:endParaRPr>
          </a:p>
          <a:p>
            <a:pPr lvl="1" marL="864000" indent="-324000">
              <a:spcBef>
                <a:spcPts val="1134"/>
              </a:spcBef>
              <a:buClr>
                <a:srgbClr val="000000"/>
              </a:buClr>
              <a:buSzPct val="75000"/>
              <a:buFont typeface="Symbol" charset="2"/>
              <a:buChar char=""/>
            </a:pPr>
            <a:r>
              <a:rPr b="0" lang="es-DO" sz="2800" spc="-1" strike="noStrike">
                <a:latin typeface="Arial"/>
              </a:rPr>
              <a:t>Segundo nivel del esquema</a:t>
            </a:r>
            <a:endParaRPr b="0" lang="es-DO" sz="2800" spc="-1" strike="noStrike">
              <a:latin typeface="Arial"/>
            </a:endParaRPr>
          </a:p>
          <a:p>
            <a:pPr lvl="2" marL="1296000" indent="-288000">
              <a:spcBef>
                <a:spcPts val="850"/>
              </a:spcBef>
              <a:buClr>
                <a:srgbClr val="000000"/>
              </a:buClr>
              <a:buSzPct val="45000"/>
              <a:buFont typeface="Wingdings" charset="2"/>
              <a:buChar char=""/>
            </a:pPr>
            <a:r>
              <a:rPr b="0" lang="es-DO" sz="2400" spc="-1" strike="noStrike">
                <a:latin typeface="Arial"/>
              </a:rPr>
              <a:t>Tercer nivel del esquema</a:t>
            </a:r>
            <a:endParaRPr b="0" lang="es-DO" sz="2400" spc="-1" strike="noStrike">
              <a:latin typeface="Arial"/>
            </a:endParaRPr>
          </a:p>
          <a:p>
            <a:pPr lvl="3" marL="1728000" indent="-216000">
              <a:spcBef>
                <a:spcPts val="567"/>
              </a:spcBef>
              <a:buClr>
                <a:srgbClr val="000000"/>
              </a:buClr>
              <a:buSzPct val="75000"/>
              <a:buFont typeface="Symbol" charset="2"/>
              <a:buChar char=""/>
            </a:pPr>
            <a:r>
              <a:rPr b="0" lang="es-DO" sz="2000" spc="-1" strike="noStrike">
                <a:latin typeface="Arial"/>
              </a:rPr>
              <a:t>Cuarto nivel del esquema</a:t>
            </a:r>
            <a:endParaRPr b="0" lang="es-DO" sz="2000" spc="-1" strike="noStrike">
              <a:latin typeface="Arial"/>
            </a:endParaRPr>
          </a:p>
          <a:p>
            <a:pPr lvl="4" marL="2160000" indent="-216000">
              <a:spcBef>
                <a:spcPts val="283"/>
              </a:spcBef>
              <a:buClr>
                <a:srgbClr val="000000"/>
              </a:buClr>
              <a:buSzPct val="45000"/>
              <a:buFont typeface="Wingdings" charset="2"/>
              <a:buChar char=""/>
            </a:pPr>
            <a:r>
              <a:rPr b="0" lang="es-DO" sz="2000" spc="-1" strike="noStrike">
                <a:latin typeface="Arial"/>
              </a:rPr>
              <a:t>Quinto nivel del esquema</a:t>
            </a:r>
            <a:endParaRPr b="0" lang="es-DO" sz="2000" spc="-1" strike="noStrike">
              <a:latin typeface="Arial"/>
            </a:endParaRPr>
          </a:p>
          <a:p>
            <a:pPr lvl="5" marL="2592000" indent="-216000">
              <a:spcBef>
                <a:spcPts val="283"/>
              </a:spcBef>
              <a:buClr>
                <a:srgbClr val="000000"/>
              </a:buClr>
              <a:buSzPct val="45000"/>
              <a:buFont typeface="Wingdings" charset="2"/>
              <a:buChar char=""/>
            </a:pPr>
            <a:r>
              <a:rPr b="0" lang="es-DO" sz="2000" spc="-1" strike="noStrike">
                <a:latin typeface="Arial"/>
              </a:rPr>
              <a:t>Sexto nivel del esquema</a:t>
            </a:r>
            <a:endParaRPr b="0" lang="es-DO" sz="2000" spc="-1" strike="noStrike">
              <a:latin typeface="Arial"/>
            </a:endParaRPr>
          </a:p>
          <a:p>
            <a:pPr lvl="6" marL="3024000" indent="-216000">
              <a:spcBef>
                <a:spcPts val="283"/>
              </a:spcBef>
              <a:buClr>
                <a:srgbClr val="000000"/>
              </a:buClr>
              <a:buSzPct val="45000"/>
              <a:buFont typeface="Wingdings" charset="2"/>
              <a:buChar char=""/>
            </a:pPr>
            <a:r>
              <a:rPr b="0" lang="es-DO" sz="2000" spc="-1" strike="noStrike">
                <a:latin typeface="Arial"/>
              </a:rPr>
              <a:t>Séptimo nivel del esquema</a:t>
            </a:r>
            <a:endParaRPr b="0" lang="es-DO"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3.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3.xml"/><Relationship Id="rId3"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
</Relationships>
</file>

<file path=ppt/slides/_rels/slide2.xml.rels><?xml version="1.0" encoding="UTF-8"?>
<Relationships xmlns="http://schemas.openxmlformats.org/package/2006/relationships"><Relationship Id="rId1" Type="http://schemas.openxmlformats.org/officeDocument/2006/relationships/chart" Target="../charts/chart1.xml"/><Relationship Id="rId2" Type="http://schemas.openxmlformats.org/officeDocument/2006/relationships/slideLayout" Target="../slideLayouts/slideLayout3.xml"/><Relationship Id="rId3"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3.xml"/><Relationship Id="rId3"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chart" Target="../charts/chart2.xml"/><Relationship Id="rId2" Type="http://schemas.openxmlformats.org/officeDocument/2006/relationships/image" Target="../media/image3.jpeg"/><Relationship Id="rId3" Type="http://schemas.openxmlformats.org/officeDocument/2006/relationships/slideLayout" Target="../slideLayouts/slideLayout3.xml"/><Relationship Id="rId4"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chart" Target="../charts/chart3.xml"/><Relationship Id="rId2" Type="http://schemas.openxmlformats.org/officeDocument/2006/relationships/slideLayout" Target="../slideLayouts/slideLayout3.xml"/><Relationship Id="rId3"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3.xml"/><Relationship Id="rId3"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chart" Target="../charts/chart4.xml"/><Relationship Id="rId2" Type="http://schemas.openxmlformats.org/officeDocument/2006/relationships/slideLayout" Target="../slideLayouts/slideLayout3.xml"/><Relationship Id="rId3"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chart" Target="../charts/chart5.xml"/><Relationship Id="rId2" Type="http://schemas.openxmlformats.org/officeDocument/2006/relationships/slideLayout" Target="../slideLayouts/slideLayout3.xml"/><Relationship Id="rId3"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Line 1"/>
          <p:cNvSpPr/>
          <p:nvPr/>
        </p:nvSpPr>
        <p:spPr>
          <a:xfrm>
            <a:off x="2231280" y="6370200"/>
            <a:ext cx="8021520" cy="360"/>
          </a:xfrm>
          <a:prstGeom prst="line">
            <a:avLst/>
          </a:prstGeom>
          <a:ln>
            <a:solidFill>
              <a:schemeClr val="tx1"/>
            </a:solidFill>
          </a:ln>
        </p:spPr>
        <p:style>
          <a:lnRef idx="2">
            <a:schemeClr val="accent1"/>
          </a:lnRef>
          <a:fillRef idx="0">
            <a:schemeClr val="accent1"/>
          </a:fillRef>
          <a:effectRef idx="1">
            <a:schemeClr val="accent1"/>
          </a:effectRef>
          <a:fontRef idx="minor"/>
        </p:style>
      </p:sp>
      <p:sp>
        <p:nvSpPr>
          <p:cNvPr id="45" name="CustomShape 2"/>
          <p:cNvSpPr/>
          <p:nvPr/>
        </p:nvSpPr>
        <p:spPr>
          <a:xfrm>
            <a:off x="552600" y="380880"/>
            <a:ext cx="11143440" cy="6219000"/>
          </a:xfrm>
          <a:prstGeom prst="rect">
            <a:avLst/>
          </a:prstGeom>
          <a:noFill/>
          <a:ln>
            <a:solidFill>
              <a:srgbClr val="092a38"/>
            </a:solidFill>
          </a:ln>
        </p:spPr>
        <p:style>
          <a:lnRef idx="2">
            <a:schemeClr val="accent1">
              <a:shade val="15000"/>
            </a:schemeClr>
          </a:lnRef>
          <a:fillRef idx="1">
            <a:schemeClr val="accent1"/>
          </a:fillRef>
          <a:effectRef idx="0">
            <a:schemeClr val="accent1"/>
          </a:effectRef>
          <a:fontRef idx="minor"/>
        </p:style>
      </p:sp>
      <p:sp>
        <p:nvSpPr>
          <p:cNvPr id="46" name="CustomShape 3"/>
          <p:cNvSpPr/>
          <p:nvPr/>
        </p:nvSpPr>
        <p:spPr>
          <a:xfrm>
            <a:off x="5364000" y="5722920"/>
            <a:ext cx="1625760" cy="27252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lang="es-DO" sz="1200" spc="-1" strike="noStrike">
                <a:solidFill>
                  <a:srgbClr val="000000"/>
                </a:solidFill>
                <a:latin typeface="Aptos"/>
                <a:ea typeface="DejaVu Sans"/>
              </a:rPr>
              <a:t>29 de Agosto 2024</a:t>
            </a:r>
            <a:endParaRPr b="0" lang="es-DO" sz="1200" spc="-1" strike="noStrike">
              <a:latin typeface="Arial"/>
            </a:endParaRPr>
          </a:p>
        </p:txBody>
      </p:sp>
      <p:sp>
        <p:nvSpPr>
          <p:cNvPr id="47" name="CustomShape 4"/>
          <p:cNvSpPr/>
          <p:nvPr/>
        </p:nvSpPr>
        <p:spPr>
          <a:xfrm>
            <a:off x="7912800" y="5722920"/>
            <a:ext cx="2982240" cy="25740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i="1" lang="es-DO" sz="1100" spc="-1" strike="noStrike">
                <a:solidFill>
                  <a:srgbClr val="000000"/>
                </a:solidFill>
                <a:latin typeface="Aptos"/>
                <a:ea typeface="DejaVu Sans"/>
              </a:rPr>
              <a:t>Elaboración: Ing. Carlos Fernández, IEUASD</a:t>
            </a:r>
            <a:endParaRPr b="0" lang="es-DO" sz="1100" spc="-1" strike="noStrike">
              <a:latin typeface="Arial"/>
            </a:endParaRPr>
          </a:p>
        </p:txBody>
      </p:sp>
      <p:sp>
        <p:nvSpPr>
          <p:cNvPr id="48" name="CustomShape 5"/>
          <p:cNvSpPr/>
          <p:nvPr/>
        </p:nvSpPr>
        <p:spPr>
          <a:xfrm>
            <a:off x="1873080" y="2343960"/>
            <a:ext cx="8020800" cy="699840"/>
          </a:xfrm>
          <a:prstGeom prst="rect">
            <a:avLst/>
          </a:prstGeom>
          <a:noFill/>
          <a:ln w="0">
            <a:noFill/>
          </a:ln>
        </p:spPr>
        <p:style>
          <a:lnRef idx="0"/>
          <a:fillRef idx="0"/>
          <a:effectRef idx="0"/>
          <a:fontRef idx="minor"/>
        </p:style>
        <p:txBody>
          <a:bodyPr lIns="90000" rIns="90000" tIns="45000" bIns="45000">
            <a:spAutoFit/>
          </a:bodyPr>
          <a:p>
            <a:pPr algn="ctr">
              <a:lnSpc>
                <a:spcPct val="100000"/>
              </a:lnSpc>
            </a:pPr>
            <a:r>
              <a:rPr b="1" lang="es-DO" sz="2000" spc="-1" strike="noStrike">
                <a:solidFill>
                  <a:srgbClr val="000000"/>
                </a:solidFill>
                <a:latin typeface="Aptos"/>
                <a:ea typeface="DejaVu Sans"/>
              </a:rPr>
              <a:t>ANALISIS EVOLUCION DEFICIT FINANCIERO EDEs 2017 - 2023  REUNION MENSUAL  IEUASD AGOSTO 2024</a:t>
            </a:r>
            <a:endParaRPr b="0" lang="es-DO" sz="2000" spc="-1" strike="noStrike">
              <a:latin typeface="Arial"/>
            </a:endParaRPr>
          </a:p>
        </p:txBody>
      </p:sp>
      <p:sp>
        <p:nvSpPr>
          <p:cNvPr id="49" name="CustomShape 6"/>
          <p:cNvSpPr/>
          <p:nvPr/>
        </p:nvSpPr>
        <p:spPr>
          <a:xfrm>
            <a:off x="1249560" y="5747400"/>
            <a:ext cx="3175920" cy="25740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i="1" lang="es-DO" sz="1100" spc="-1" strike="noStrike">
                <a:solidFill>
                  <a:srgbClr val="000000"/>
                </a:solidFill>
                <a:latin typeface="Aptos"/>
                <a:ea typeface="DejaVu Sans"/>
              </a:rPr>
              <a:t>Fuente de datos: Informes de Desempeño MEM</a:t>
            </a:r>
            <a:endParaRPr b="0" lang="es-DO" sz="1100" spc="-1" strike="noStrike">
              <a:latin typeface="Arial"/>
            </a:endParaRPr>
          </a:p>
        </p:txBody>
      </p:sp>
      <p:pic>
        <p:nvPicPr>
          <p:cNvPr id="50" name="Picture 2" descr=""/>
          <p:cNvPicPr/>
          <p:nvPr/>
        </p:nvPicPr>
        <p:blipFill>
          <a:blip r:embed="rId1"/>
          <a:stretch/>
        </p:blipFill>
        <p:spPr>
          <a:xfrm>
            <a:off x="5220000" y="3198600"/>
            <a:ext cx="1592280" cy="1943640"/>
          </a:xfrm>
          <a:prstGeom prst="rect">
            <a:avLst/>
          </a:prstGeom>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CustomShape 1"/>
          <p:cNvSpPr/>
          <p:nvPr/>
        </p:nvSpPr>
        <p:spPr>
          <a:xfrm>
            <a:off x="469440" y="434520"/>
            <a:ext cx="11304000" cy="6173640"/>
          </a:xfrm>
          <a:prstGeom prst="rect">
            <a:avLst/>
          </a:prstGeom>
          <a:noFill/>
          <a:ln w="22225">
            <a:solidFill>
              <a:schemeClr val="tx1"/>
            </a:solidFill>
          </a:ln>
        </p:spPr>
        <p:style>
          <a:lnRef idx="2">
            <a:schemeClr val="accent1">
              <a:shade val="15000"/>
            </a:schemeClr>
          </a:lnRef>
          <a:fillRef idx="1">
            <a:schemeClr val="accent1"/>
          </a:fillRef>
          <a:effectRef idx="0">
            <a:schemeClr val="accent1"/>
          </a:effectRef>
          <a:fontRef idx="minor"/>
        </p:style>
      </p:sp>
      <p:sp>
        <p:nvSpPr>
          <p:cNvPr id="124" name="CustomShape 2"/>
          <p:cNvSpPr/>
          <p:nvPr/>
        </p:nvSpPr>
        <p:spPr>
          <a:xfrm>
            <a:off x="8483760" y="3780720"/>
            <a:ext cx="2727720" cy="1946160"/>
          </a:xfrm>
          <a:prstGeom prst="rect">
            <a:avLst/>
          </a:prstGeom>
          <a:noFill/>
          <a:ln w="19050">
            <a:solidFill>
              <a:srgbClr val="ff0000"/>
            </a:solidFill>
            <a:round/>
          </a:ln>
        </p:spPr>
        <p:style>
          <a:lnRef idx="0"/>
          <a:fillRef idx="0"/>
          <a:effectRef idx="0"/>
          <a:fontRef idx="minor"/>
        </p:style>
        <p:txBody>
          <a:bodyPr lIns="90000" rIns="90000" tIns="45000" bIns="45000">
            <a:spAutoFit/>
          </a:bodyPr>
          <a:p>
            <a:pPr algn="just">
              <a:lnSpc>
                <a:spcPct val="100000"/>
              </a:lnSpc>
            </a:pPr>
            <a:r>
              <a:rPr b="1" lang="es-DO" sz="1100" spc="-1" strike="noStrike">
                <a:solidFill>
                  <a:srgbClr val="000000"/>
                </a:solidFill>
                <a:highlight>
                  <a:srgbClr val="ffff00"/>
                </a:highlight>
                <a:latin typeface="Aptos"/>
                <a:ea typeface="DejaVu Sans"/>
              </a:rPr>
              <a:t>Precio monómico de venta de las EDEs a mayo 2024 fue  </a:t>
            </a:r>
            <a:r>
              <a:rPr b="1" lang="es-DO" sz="1200" spc="-1" strike="noStrike">
                <a:solidFill>
                  <a:srgbClr val="000000"/>
                </a:solidFill>
                <a:highlight>
                  <a:srgbClr val="ffff00"/>
                </a:highlight>
                <a:latin typeface="Aptos Narrow"/>
                <a:ea typeface="DejaVu Sans"/>
              </a:rPr>
              <a:t>¢US 16</a:t>
            </a:r>
            <a:r>
              <a:rPr b="1" lang="es-DO" sz="1200" spc="-1" strike="noStrike">
                <a:solidFill>
                  <a:srgbClr val="000000"/>
                </a:solidFill>
                <a:highlight>
                  <a:srgbClr val="ffff00"/>
                </a:highlight>
                <a:latin typeface="Aptos"/>
                <a:ea typeface="DejaVu Sans"/>
              </a:rPr>
              <a:t>.86 </a:t>
            </a:r>
            <a:r>
              <a:rPr b="1" lang="es-DO" sz="1100" spc="-1" strike="noStrike">
                <a:solidFill>
                  <a:srgbClr val="000000"/>
                </a:solidFill>
                <a:highlight>
                  <a:srgbClr val="ffff00"/>
                </a:highlight>
                <a:latin typeface="Aptos"/>
                <a:ea typeface="DejaVu Sans"/>
              </a:rPr>
              <a:t>el KWh.   Como se puede determinar, la venta de la energía de esas plantas produce un margen pírrico para las EDEs, no pudiendo estas obtener el justo margen de comercialización al mantener el gobierno anclada la tarifa de venta.</a:t>
            </a:r>
            <a:endParaRPr b="0" lang="es-DO" sz="1100" spc="-1" strike="noStrike">
              <a:latin typeface="Arial"/>
            </a:endParaRPr>
          </a:p>
        </p:txBody>
      </p:sp>
      <p:sp>
        <p:nvSpPr>
          <p:cNvPr id="125" name="CustomShape 3"/>
          <p:cNvSpPr/>
          <p:nvPr/>
        </p:nvSpPr>
        <p:spPr>
          <a:xfrm>
            <a:off x="8483760" y="1226160"/>
            <a:ext cx="2727720" cy="1368360"/>
          </a:xfrm>
          <a:prstGeom prst="rect">
            <a:avLst/>
          </a:prstGeom>
          <a:noFill/>
          <a:ln w="15875">
            <a:solidFill>
              <a:srgbClr val="ff0000"/>
            </a:solidFill>
            <a:round/>
          </a:ln>
        </p:spPr>
        <p:style>
          <a:lnRef idx="0"/>
          <a:fillRef idx="0"/>
          <a:effectRef idx="0"/>
          <a:fontRef idx="minor"/>
        </p:style>
        <p:txBody>
          <a:bodyPr lIns="90000" rIns="90000" tIns="45000" bIns="45000">
            <a:spAutoFit/>
          </a:bodyPr>
          <a:p>
            <a:pPr algn="just">
              <a:lnSpc>
                <a:spcPct val="100000"/>
              </a:lnSpc>
            </a:pPr>
            <a:r>
              <a:rPr b="1" lang="es-DO" sz="1400" spc="-1" strike="noStrike">
                <a:solidFill>
                  <a:srgbClr val="000000"/>
                </a:solidFill>
                <a:latin typeface="Aptos"/>
                <a:ea typeface="DejaVu Sans"/>
              </a:rPr>
              <a:t>Plantas operando en base al mismo tipo de combustible (Gas Natural), pero a precios de venta por contrato a las EDEs muy disímiles.</a:t>
            </a:r>
            <a:endParaRPr b="0" lang="es-DO" sz="1400" spc="-1" strike="noStrike">
              <a:latin typeface="Arial"/>
            </a:endParaRPr>
          </a:p>
        </p:txBody>
      </p:sp>
      <p:pic>
        <p:nvPicPr>
          <p:cNvPr id="126" name="Imagen 13" descr=""/>
          <p:cNvPicPr/>
          <p:nvPr/>
        </p:nvPicPr>
        <p:blipFill>
          <a:blip r:embed="rId1"/>
          <a:srcRect l="29332" t="11617" r="14306" b="11685"/>
          <a:stretch/>
        </p:blipFill>
        <p:spPr>
          <a:xfrm>
            <a:off x="1198800" y="810720"/>
            <a:ext cx="6722280" cy="5145480"/>
          </a:xfrm>
          <a:prstGeom prst="rect">
            <a:avLst/>
          </a:prstGeom>
          <a:ln w="0">
            <a:noFill/>
          </a:ln>
        </p:spPr>
      </p:pic>
      <p:sp>
        <p:nvSpPr>
          <p:cNvPr id="127" name="CustomShape 4"/>
          <p:cNvSpPr/>
          <p:nvPr/>
        </p:nvSpPr>
        <p:spPr>
          <a:xfrm flipH="1">
            <a:off x="3068280" y="1811160"/>
            <a:ext cx="5414040" cy="922320"/>
          </a:xfrm>
          <a:custGeom>
            <a:avLst/>
            <a:gdLst/>
            <a:ahLst/>
            <a:rect l="l" t="t" r="r" b="b"/>
            <a:pathLst>
              <a:path w="21600" h="21600">
                <a:moveTo>
                  <a:pt x="0" y="0"/>
                </a:moveTo>
                <a:lnTo>
                  <a:pt x="21600" y="21600"/>
                </a:lnTo>
              </a:path>
            </a:pathLst>
          </a:custGeom>
          <a:noFill/>
          <a:ln w="9525">
            <a:solidFill>
              <a:srgbClr val="ff0000"/>
            </a:solidFill>
            <a:tailEnd len="med" type="triangle" w="med"/>
          </a:ln>
          <a:effectLst>
            <a:outerShdw blurRad="40000" dir="5400000" dist="20160" rotWithShape="0">
              <a:srgbClr val="000000">
                <a:alpha val="38000"/>
              </a:srgbClr>
            </a:outerShdw>
          </a:effectLst>
        </p:spPr>
        <p:style>
          <a:lnRef idx="2">
            <a:schemeClr val="accent1"/>
          </a:lnRef>
          <a:fillRef idx="0">
            <a:schemeClr val="accent1"/>
          </a:fillRef>
          <a:effectRef idx="1">
            <a:schemeClr val="accent1"/>
          </a:effectRef>
          <a:fontRef idx="minor"/>
        </p:style>
      </p:sp>
      <p:sp>
        <p:nvSpPr>
          <p:cNvPr id="128" name="CustomShape 5"/>
          <p:cNvSpPr/>
          <p:nvPr/>
        </p:nvSpPr>
        <p:spPr>
          <a:xfrm flipH="1">
            <a:off x="6121080" y="1811160"/>
            <a:ext cx="2361240" cy="777600"/>
          </a:xfrm>
          <a:custGeom>
            <a:avLst/>
            <a:gdLst/>
            <a:ahLst/>
            <a:rect l="l" t="t" r="r" b="b"/>
            <a:pathLst>
              <a:path w="21600" h="21600">
                <a:moveTo>
                  <a:pt x="0" y="0"/>
                </a:moveTo>
                <a:lnTo>
                  <a:pt x="21600" y="21600"/>
                </a:lnTo>
              </a:path>
            </a:pathLst>
          </a:custGeom>
          <a:noFill/>
          <a:ln w="9525">
            <a:solidFill>
              <a:srgbClr val="ff0000"/>
            </a:solidFill>
            <a:tailEnd len="med" type="triangle" w="med"/>
          </a:ln>
          <a:effectLst>
            <a:outerShdw blurRad="40000" dir="5400000" dist="20160" rotWithShape="0">
              <a:srgbClr val="000000">
                <a:alpha val="38000"/>
              </a:srgbClr>
            </a:outerShdw>
          </a:effectLst>
        </p:spPr>
        <p:style>
          <a:lnRef idx="2">
            <a:schemeClr val="accent1"/>
          </a:lnRef>
          <a:fillRef idx="0">
            <a:schemeClr val="accent1"/>
          </a:fillRef>
          <a:effectRef idx="1">
            <a:schemeClr val="accent1"/>
          </a:effectRef>
          <a:fontRef idx="minor"/>
        </p:style>
      </p:sp>
      <p:sp>
        <p:nvSpPr>
          <p:cNvPr id="129" name="CustomShape 6"/>
          <p:cNvSpPr/>
          <p:nvPr/>
        </p:nvSpPr>
        <p:spPr>
          <a:xfrm>
            <a:off x="9847800" y="2395800"/>
            <a:ext cx="360" cy="1384200"/>
          </a:xfrm>
          <a:custGeom>
            <a:avLst/>
            <a:gdLst/>
            <a:ahLst/>
            <a:rect l="l" t="t" r="r" b="b"/>
            <a:pathLst>
              <a:path w="21600" h="21600">
                <a:moveTo>
                  <a:pt x="0" y="0"/>
                </a:moveTo>
                <a:lnTo>
                  <a:pt x="21600" y="21600"/>
                </a:lnTo>
              </a:path>
            </a:pathLst>
          </a:custGeom>
          <a:noFill/>
          <a:ln>
            <a:solidFill>
              <a:srgbClr val="ff0000"/>
            </a:solidFill>
            <a:tailEnd len="med" type="triangle" w="med"/>
          </a:ln>
          <a:effectLst>
            <a:outerShdw blurRad="40000" dir="5400000" dist="20160" rotWithShape="0">
              <a:srgbClr val="000000">
                <a:alpha val="38000"/>
              </a:srgbClr>
            </a:outerShdw>
          </a:effectLst>
        </p:spPr>
        <p:style>
          <a:lnRef idx="2">
            <a:schemeClr val="accent1"/>
          </a:lnRef>
          <a:fillRef idx="0">
            <a:schemeClr val="accent1"/>
          </a:fillRef>
          <a:effectRef idx="1">
            <a:schemeClr val="accent1"/>
          </a:effectRef>
          <a:fontRef idx="minor"/>
        </p:style>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CustomShape 1"/>
          <p:cNvSpPr/>
          <p:nvPr/>
        </p:nvSpPr>
        <p:spPr>
          <a:xfrm>
            <a:off x="552600" y="380880"/>
            <a:ext cx="11143440" cy="6219000"/>
          </a:xfrm>
          <a:prstGeom prst="rect">
            <a:avLst/>
          </a:prstGeom>
          <a:noFill/>
          <a:ln>
            <a:solidFill>
              <a:srgbClr val="092a38"/>
            </a:solidFill>
          </a:ln>
        </p:spPr>
        <p:style>
          <a:lnRef idx="2">
            <a:schemeClr val="accent1">
              <a:shade val="15000"/>
            </a:schemeClr>
          </a:lnRef>
          <a:fillRef idx="1">
            <a:schemeClr val="accent1"/>
          </a:fillRef>
          <a:effectRef idx="0">
            <a:schemeClr val="accent1"/>
          </a:effectRef>
          <a:fontRef idx="minor"/>
        </p:style>
      </p:sp>
      <p:sp>
        <p:nvSpPr>
          <p:cNvPr id="131" name="CustomShape 2"/>
          <p:cNvSpPr/>
          <p:nvPr/>
        </p:nvSpPr>
        <p:spPr>
          <a:xfrm>
            <a:off x="5227920" y="6070680"/>
            <a:ext cx="1625760" cy="27252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lang="es-DO" sz="1200" spc="-1" strike="noStrike">
                <a:solidFill>
                  <a:srgbClr val="000000"/>
                </a:solidFill>
                <a:latin typeface="Aptos"/>
                <a:ea typeface="DejaVu Sans"/>
              </a:rPr>
              <a:t>29 de Agosto 2024</a:t>
            </a:r>
            <a:endParaRPr b="0" lang="es-DO" sz="1200" spc="-1" strike="noStrike">
              <a:latin typeface="Arial"/>
            </a:endParaRPr>
          </a:p>
        </p:txBody>
      </p:sp>
      <p:sp>
        <p:nvSpPr>
          <p:cNvPr id="132" name="CustomShape 3"/>
          <p:cNvSpPr/>
          <p:nvPr/>
        </p:nvSpPr>
        <p:spPr>
          <a:xfrm>
            <a:off x="8349840" y="6086160"/>
            <a:ext cx="2982240" cy="25740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i="1" lang="es-DO" sz="1100" spc="-1" strike="noStrike">
                <a:solidFill>
                  <a:srgbClr val="000000"/>
                </a:solidFill>
                <a:latin typeface="Aptos"/>
                <a:ea typeface="DejaVu Sans"/>
              </a:rPr>
              <a:t>Elaboración: Ing. Carlos Fernández, IEUASD</a:t>
            </a:r>
            <a:endParaRPr b="0" lang="es-DO" sz="1100" spc="-1" strike="noStrike">
              <a:latin typeface="Arial"/>
            </a:endParaRPr>
          </a:p>
        </p:txBody>
      </p:sp>
      <p:sp>
        <p:nvSpPr>
          <p:cNvPr id="133" name="CustomShape 4"/>
          <p:cNvSpPr/>
          <p:nvPr/>
        </p:nvSpPr>
        <p:spPr>
          <a:xfrm>
            <a:off x="5247720" y="2820960"/>
            <a:ext cx="1799640" cy="516600"/>
          </a:xfrm>
          <a:prstGeom prst="rect">
            <a:avLst/>
          </a:prstGeom>
          <a:noFill/>
          <a:ln w="0">
            <a:noFill/>
          </a:ln>
        </p:spPr>
        <p:style>
          <a:lnRef idx="0"/>
          <a:fillRef idx="0"/>
          <a:effectRef idx="0"/>
          <a:fontRef idx="minor"/>
        </p:style>
        <p:txBody>
          <a:bodyPr wrap="none" lIns="90000" rIns="90000" tIns="45000" bIns="45000">
            <a:spAutoFit/>
          </a:bodyPr>
          <a:p>
            <a:pPr>
              <a:lnSpc>
                <a:spcPct val="100000"/>
              </a:lnSpc>
            </a:pPr>
            <a:r>
              <a:rPr b="0" lang="es-DO" sz="2800" spc="-1" strike="noStrike">
                <a:solidFill>
                  <a:srgbClr val="000000"/>
                </a:solidFill>
                <a:latin typeface="Aptos"/>
                <a:ea typeface="DejaVu Sans"/>
              </a:rPr>
              <a:t>¡Gracias!</a:t>
            </a:r>
            <a:endParaRPr b="0" lang="es-DO" sz="28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51" name="Gráfico 1"/>
          <p:cNvGraphicFramePr/>
          <p:nvPr/>
        </p:nvGraphicFramePr>
        <p:xfrm>
          <a:off x="1299240" y="1509120"/>
          <a:ext cx="7898400" cy="4156920"/>
        </p:xfrm>
        <a:graphic>
          <a:graphicData uri="http://schemas.openxmlformats.org/drawingml/2006/chart">
            <c:chart xmlns:c="http://schemas.openxmlformats.org/drawingml/2006/chart" xmlns:r="http://schemas.openxmlformats.org/officeDocument/2006/relationships" r:id="rId1"/>
          </a:graphicData>
        </a:graphic>
      </p:graphicFrame>
      <p:sp>
        <p:nvSpPr>
          <p:cNvPr id="52" name="Line 1"/>
          <p:cNvSpPr/>
          <p:nvPr/>
        </p:nvSpPr>
        <p:spPr>
          <a:xfrm>
            <a:off x="2296440" y="4084200"/>
            <a:ext cx="5742360" cy="360"/>
          </a:xfrm>
          <a:prstGeom prst="line">
            <a:avLst/>
          </a:prstGeom>
          <a:ln>
            <a:solidFill>
              <a:schemeClr val="tx1"/>
            </a:solidFill>
          </a:ln>
        </p:spPr>
        <p:style>
          <a:lnRef idx="2">
            <a:schemeClr val="accent1"/>
          </a:lnRef>
          <a:fillRef idx="0">
            <a:schemeClr val="accent1"/>
          </a:fillRef>
          <a:effectRef idx="1">
            <a:schemeClr val="accent1"/>
          </a:effectRef>
          <a:fontRef idx="minor"/>
        </p:style>
      </p:sp>
      <p:sp>
        <p:nvSpPr>
          <p:cNvPr id="53" name="Line 2"/>
          <p:cNvSpPr/>
          <p:nvPr/>
        </p:nvSpPr>
        <p:spPr>
          <a:xfrm>
            <a:off x="6674400" y="5424480"/>
            <a:ext cx="447120" cy="360"/>
          </a:xfrm>
          <a:prstGeom prst="line">
            <a:avLst/>
          </a:prstGeom>
          <a:ln>
            <a:solidFill>
              <a:schemeClr val="tx1"/>
            </a:solidFill>
          </a:ln>
        </p:spPr>
        <p:style>
          <a:lnRef idx="2">
            <a:schemeClr val="accent2"/>
          </a:lnRef>
          <a:fillRef idx="0">
            <a:schemeClr val="accent2"/>
          </a:fillRef>
          <a:effectRef idx="1">
            <a:schemeClr val="accent2"/>
          </a:effectRef>
          <a:fontRef idx="minor"/>
        </p:style>
      </p:sp>
      <p:sp>
        <p:nvSpPr>
          <p:cNvPr id="54" name="CustomShape 3"/>
          <p:cNvSpPr/>
          <p:nvPr/>
        </p:nvSpPr>
        <p:spPr>
          <a:xfrm>
            <a:off x="1299240" y="760320"/>
            <a:ext cx="10243800" cy="638280"/>
          </a:xfrm>
          <a:prstGeom prst="rect">
            <a:avLst/>
          </a:prstGeom>
          <a:noFill/>
          <a:ln w="0">
            <a:solidFill>
              <a:schemeClr val="tx1"/>
            </a:solidFill>
          </a:ln>
        </p:spPr>
        <p:style>
          <a:lnRef idx="0"/>
          <a:fillRef idx="0"/>
          <a:effectRef idx="0"/>
          <a:fontRef idx="minor"/>
        </p:style>
        <p:txBody>
          <a:bodyPr lIns="90000" rIns="90000" tIns="45000" bIns="45000">
            <a:spAutoFit/>
          </a:bodyPr>
          <a:p>
            <a:pPr algn="ctr">
              <a:lnSpc>
                <a:spcPct val="100000"/>
              </a:lnSpc>
            </a:pPr>
            <a:r>
              <a:rPr b="0" lang="es-DO" sz="1800" spc="-1" strike="noStrike">
                <a:solidFill>
                  <a:srgbClr val="000000"/>
                </a:solidFill>
                <a:latin typeface="Aptos"/>
                <a:ea typeface="DejaVu Sans"/>
              </a:rPr>
              <a:t>Actividad de comercialización Empresas Distribuidoras de Electricidad   2017 – 2024JUNI</a:t>
            </a:r>
            <a:endParaRPr b="0" lang="es-DO" sz="1800" spc="-1" strike="noStrike">
              <a:latin typeface="Arial"/>
            </a:endParaRPr>
          </a:p>
        </p:txBody>
      </p:sp>
      <p:sp>
        <p:nvSpPr>
          <p:cNvPr id="55" name="CustomShape 4"/>
          <p:cNvSpPr/>
          <p:nvPr/>
        </p:nvSpPr>
        <p:spPr>
          <a:xfrm>
            <a:off x="1255680" y="5747400"/>
            <a:ext cx="2980800" cy="25740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i="1" lang="es-DO" sz="1100" spc="-1" strike="noStrike">
                <a:solidFill>
                  <a:srgbClr val="000000"/>
                </a:solidFill>
                <a:latin typeface="Aptos"/>
                <a:ea typeface="DejaVu Sans"/>
              </a:rPr>
              <a:t>Fuente datos: Informes de Desempeño MEM</a:t>
            </a:r>
            <a:endParaRPr b="0" lang="es-DO" sz="1100" spc="-1" strike="noStrike">
              <a:latin typeface="Arial"/>
            </a:endParaRPr>
          </a:p>
        </p:txBody>
      </p:sp>
      <p:sp>
        <p:nvSpPr>
          <p:cNvPr id="56" name="CustomShape 5"/>
          <p:cNvSpPr/>
          <p:nvPr/>
        </p:nvSpPr>
        <p:spPr>
          <a:xfrm>
            <a:off x="552600" y="380880"/>
            <a:ext cx="11143440" cy="6219000"/>
          </a:xfrm>
          <a:prstGeom prst="rect">
            <a:avLst/>
          </a:prstGeom>
          <a:noFill/>
          <a:ln cap="rnd">
            <a:solidFill>
              <a:srgbClr val="092a38"/>
            </a:solidFill>
            <a:round/>
          </a:ln>
        </p:spPr>
        <p:style>
          <a:lnRef idx="2">
            <a:schemeClr val="accent1">
              <a:shade val="15000"/>
            </a:schemeClr>
          </a:lnRef>
          <a:fillRef idx="1">
            <a:schemeClr val="accent1"/>
          </a:fillRef>
          <a:effectRef idx="0">
            <a:schemeClr val="accent1"/>
          </a:effectRef>
          <a:fontRef idx="minor"/>
        </p:style>
      </p:sp>
      <p:sp>
        <p:nvSpPr>
          <p:cNvPr id="57" name="CustomShape 6"/>
          <p:cNvSpPr/>
          <p:nvPr/>
        </p:nvSpPr>
        <p:spPr>
          <a:xfrm>
            <a:off x="9338400" y="2143800"/>
            <a:ext cx="2204640" cy="3622320"/>
          </a:xfrm>
          <a:prstGeom prst="rect">
            <a:avLst/>
          </a:prstGeom>
          <a:noFill/>
          <a:ln w="0">
            <a:solidFill>
              <a:schemeClr val="accent1">
                <a:shade val="15000"/>
              </a:schemeClr>
            </a:solidFill>
          </a:ln>
        </p:spPr>
        <p:style>
          <a:lnRef idx="0"/>
          <a:fillRef idx="0"/>
          <a:effectRef idx="0"/>
          <a:fontRef idx="minor"/>
        </p:style>
        <p:txBody>
          <a:bodyPr lIns="90000" rIns="90000" tIns="45000" bIns="45000">
            <a:spAutoFit/>
          </a:bodyPr>
          <a:p>
            <a:pPr>
              <a:lnSpc>
                <a:spcPct val="100000"/>
              </a:lnSpc>
            </a:pPr>
            <a:r>
              <a:rPr b="0" lang="es-DO" sz="1100" spc="-1" strike="noStrike">
                <a:solidFill>
                  <a:srgbClr val="000000"/>
                </a:solidFill>
                <a:latin typeface="Aptos"/>
                <a:ea typeface="DejaVu Sans"/>
              </a:rPr>
              <a:t>Observaciones:</a:t>
            </a:r>
            <a:endParaRPr b="0" lang="es-DO" sz="1100" spc="-1" strike="noStrike">
              <a:latin typeface="Arial"/>
            </a:endParaRPr>
          </a:p>
          <a:p>
            <a:pPr>
              <a:lnSpc>
                <a:spcPct val="100000"/>
              </a:lnSpc>
            </a:pPr>
            <a:endParaRPr b="0" lang="es-DO" sz="1100" spc="-1" strike="noStrike">
              <a:latin typeface="Arial"/>
            </a:endParaRPr>
          </a:p>
          <a:p>
            <a:pPr algn="just">
              <a:lnSpc>
                <a:spcPct val="100000"/>
              </a:lnSpc>
            </a:pPr>
            <a:r>
              <a:rPr b="0" lang="es-DO" sz="1000" spc="-1" strike="noStrike">
                <a:solidFill>
                  <a:srgbClr val="000000"/>
                </a:solidFill>
                <a:latin typeface="Aptos"/>
                <a:ea typeface="DejaVu Sans"/>
              </a:rPr>
              <a:t>Año 2017 fue el único en la serie en que las EDEs obtuvieron su justo margen de comercialización o VAD. A partir del año 2018 la situación del margen empieza a deteriorarse hasta llegar a un mínimo de 0.59 centavos en el 2022, al aumentar el costo de abastecimiento y la Tasa de C; mientras la tarifa de venta se mantenía fija. Años 21 y 22 se inicia ajuste gradual tarifa que no llegó a reestablecer  justo margen o VAD. Esta situación, también impactada por el movimiento en la tasa de cambio, ha afectado adversamente el resultado financiero de las EDEs.</a:t>
            </a:r>
            <a:endParaRPr b="0" lang="es-DO" sz="1000" spc="-1" strike="noStrike">
              <a:latin typeface="Arial"/>
            </a:endParaRPr>
          </a:p>
          <a:p>
            <a:pPr algn="just">
              <a:lnSpc>
                <a:spcPct val="100000"/>
              </a:lnSpc>
            </a:pPr>
            <a:endParaRPr b="0" lang="es-DO" sz="1000" spc="-1" strike="noStrike">
              <a:latin typeface="Arial"/>
            </a:endParaRPr>
          </a:p>
        </p:txBody>
      </p:sp>
      <p:sp>
        <p:nvSpPr>
          <p:cNvPr id="58" name="CustomShape 7"/>
          <p:cNvSpPr/>
          <p:nvPr/>
        </p:nvSpPr>
        <p:spPr>
          <a:xfrm>
            <a:off x="4595040" y="5748840"/>
            <a:ext cx="1625760" cy="27252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lang="es-DO" sz="1200" spc="-1" strike="noStrike">
                <a:solidFill>
                  <a:srgbClr val="000000"/>
                </a:solidFill>
                <a:latin typeface="Aptos"/>
                <a:ea typeface="DejaVu Sans"/>
              </a:rPr>
              <a:t>29 de Agosto 2024</a:t>
            </a:r>
            <a:endParaRPr b="0" lang="es-DO" sz="1200" spc="-1" strike="noStrike">
              <a:latin typeface="Arial"/>
            </a:endParaRPr>
          </a:p>
        </p:txBody>
      </p:sp>
      <p:sp>
        <p:nvSpPr>
          <p:cNvPr id="59" name="CustomShape 8"/>
          <p:cNvSpPr/>
          <p:nvPr/>
        </p:nvSpPr>
        <p:spPr>
          <a:xfrm>
            <a:off x="6277320" y="5747400"/>
            <a:ext cx="2982240" cy="25740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i="1" lang="es-DO" sz="1100" spc="-1" strike="noStrike">
                <a:solidFill>
                  <a:srgbClr val="000000"/>
                </a:solidFill>
                <a:latin typeface="Aptos"/>
                <a:ea typeface="DejaVu Sans"/>
              </a:rPr>
              <a:t>Elaboración: Ing. Carlos Fernández, IEUASD</a:t>
            </a:r>
            <a:endParaRPr b="0" lang="es-DO" sz="11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Line 1"/>
          <p:cNvSpPr/>
          <p:nvPr/>
        </p:nvSpPr>
        <p:spPr>
          <a:xfrm>
            <a:off x="2231280" y="6370200"/>
            <a:ext cx="5742720" cy="360"/>
          </a:xfrm>
          <a:prstGeom prst="line">
            <a:avLst/>
          </a:prstGeom>
          <a:ln>
            <a:solidFill>
              <a:schemeClr val="tx1"/>
            </a:solidFill>
          </a:ln>
        </p:spPr>
        <p:style>
          <a:lnRef idx="2">
            <a:schemeClr val="accent1"/>
          </a:lnRef>
          <a:fillRef idx="0">
            <a:schemeClr val="accent1"/>
          </a:fillRef>
          <a:effectRef idx="1">
            <a:schemeClr val="accent1"/>
          </a:effectRef>
          <a:fontRef idx="minor"/>
        </p:style>
      </p:sp>
      <p:sp>
        <p:nvSpPr>
          <p:cNvPr id="61" name="CustomShape 2"/>
          <p:cNvSpPr/>
          <p:nvPr/>
        </p:nvSpPr>
        <p:spPr>
          <a:xfrm>
            <a:off x="973800" y="730440"/>
            <a:ext cx="10358280" cy="638280"/>
          </a:xfrm>
          <a:prstGeom prst="rect">
            <a:avLst/>
          </a:prstGeom>
          <a:noFill/>
          <a:ln w="0">
            <a:solidFill>
              <a:schemeClr val="tx1"/>
            </a:solidFill>
          </a:ln>
        </p:spPr>
        <p:style>
          <a:lnRef idx="0"/>
          <a:fillRef idx="0"/>
          <a:effectRef idx="0"/>
          <a:fontRef idx="minor"/>
        </p:style>
        <p:txBody>
          <a:bodyPr lIns="90000" rIns="90000" tIns="45000" bIns="45000">
            <a:spAutoFit/>
          </a:bodyPr>
          <a:p>
            <a:pPr algn="ctr">
              <a:lnSpc>
                <a:spcPct val="100000"/>
              </a:lnSpc>
            </a:pPr>
            <a:r>
              <a:rPr b="0" lang="es-DO" sz="1800" spc="-1" strike="noStrike">
                <a:solidFill>
                  <a:srgbClr val="000000"/>
                </a:solidFill>
                <a:latin typeface="Aptos"/>
                <a:ea typeface="DejaVu Sans"/>
              </a:rPr>
              <a:t>Actividad de comercialización Empresas Distribuidoras de Electricidad   Enero – Junio  2024</a:t>
            </a:r>
            <a:endParaRPr b="0" lang="es-DO" sz="1800" spc="-1" strike="noStrike">
              <a:latin typeface="Arial"/>
            </a:endParaRPr>
          </a:p>
        </p:txBody>
      </p:sp>
      <p:sp>
        <p:nvSpPr>
          <p:cNvPr id="62" name="CustomShape 3"/>
          <p:cNvSpPr/>
          <p:nvPr/>
        </p:nvSpPr>
        <p:spPr>
          <a:xfrm>
            <a:off x="930240" y="5742360"/>
            <a:ext cx="2980800" cy="25740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i="1" lang="es-DO" sz="1100" spc="-1" strike="noStrike">
                <a:solidFill>
                  <a:srgbClr val="000000"/>
                </a:solidFill>
                <a:latin typeface="Aptos"/>
                <a:ea typeface="DejaVu Sans"/>
              </a:rPr>
              <a:t>Fuente datos: Informes de Desempeño MEM</a:t>
            </a:r>
            <a:endParaRPr b="0" lang="es-DO" sz="1100" spc="-1" strike="noStrike">
              <a:latin typeface="Arial"/>
            </a:endParaRPr>
          </a:p>
        </p:txBody>
      </p:sp>
      <p:sp>
        <p:nvSpPr>
          <p:cNvPr id="63" name="CustomShape 4"/>
          <p:cNvSpPr/>
          <p:nvPr/>
        </p:nvSpPr>
        <p:spPr>
          <a:xfrm>
            <a:off x="552600" y="380880"/>
            <a:ext cx="11143440" cy="6219000"/>
          </a:xfrm>
          <a:prstGeom prst="rect">
            <a:avLst/>
          </a:prstGeom>
          <a:noFill/>
          <a:ln>
            <a:solidFill>
              <a:srgbClr val="092a38"/>
            </a:solidFill>
          </a:ln>
        </p:spPr>
        <p:style>
          <a:lnRef idx="2">
            <a:schemeClr val="accent1">
              <a:shade val="15000"/>
            </a:schemeClr>
          </a:lnRef>
          <a:fillRef idx="1">
            <a:schemeClr val="accent1"/>
          </a:fillRef>
          <a:effectRef idx="0">
            <a:schemeClr val="accent1"/>
          </a:effectRef>
          <a:fontRef idx="minor"/>
        </p:style>
      </p:sp>
      <p:sp>
        <p:nvSpPr>
          <p:cNvPr id="64" name="CustomShape 5"/>
          <p:cNvSpPr/>
          <p:nvPr/>
        </p:nvSpPr>
        <p:spPr>
          <a:xfrm>
            <a:off x="8899560" y="2116080"/>
            <a:ext cx="2647080" cy="3801240"/>
          </a:xfrm>
          <a:prstGeom prst="rect">
            <a:avLst/>
          </a:prstGeom>
          <a:noFill/>
          <a:ln w="15875">
            <a:solidFill>
              <a:srgbClr val="ff0000"/>
            </a:solidFill>
            <a:round/>
          </a:ln>
        </p:spPr>
        <p:style>
          <a:lnRef idx="0"/>
          <a:fillRef idx="0"/>
          <a:effectRef idx="0"/>
          <a:fontRef idx="minor"/>
        </p:style>
        <p:txBody>
          <a:bodyPr lIns="90000" rIns="90000" tIns="45000" bIns="45000">
            <a:spAutoFit/>
          </a:bodyPr>
          <a:p>
            <a:pPr>
              <a:lnSpc>
                <a:spcPct val="100000"/>
              </a:lnSpc>
            </a:pPr>
            <a:r>
              <a:rPr b="1" lang="es-DO" sz="1400" spc="-1" strike="noStrike" u="sng">
                <a:solidFill>
                  <a:srgbClr val="000000"/>
                </a:solidFill>
                <a:uFillTx/>
                <a:latin typeface="Aptos"/>
                <a:ea typeface="DejaVu Sans"/>
              </a:rPr>
              <a:t>Observaciones:</a:t>
            </a:r>
            <a:endParaRPr b="0" lang="es-DO" sz="1400" spc="-1" strike="noStrike">
              <a:latin typeface="Arial"/>
            </a:endParaRPr>
          </a:p>
          <a:p>
            <a:pPr>
              <a:lnSpc>
                <a:spcPct val="100000"/>
              </a:lnSpc>
            </a:pPr>
            <a:endParaRPr b="0" lang="es-DO" sz="1400" spc="-1" strike="noStrike">
              <a:latin typeface="Arial"/>
            </a:endParaRPr>
          </a:p>
          <a:p>
            <a:pPr algn="just">
              <a:lnSpc>
                <a:spcPct val="100000"/>
              </a:lnSpc>
            </a:pPr>
            <a:r>
              <a:rPr b="1" lang="es-DO" sz="1200" spc="-1" strike="noStrike">
                <a:solidFill>
                  <a:srgbClr val="000000"/>
                </a:solidFill>
                <a:latin typeface="Aptos"/>
                <a:ea typeface="DejaVu Sans"/>
              </a:rPr>
              <a:t>Para el presente año 2024, se ha notado cierta tendencia de reducción del PMC de las EDEs y la consiguiente recuperación del  margen de comercialización. Sin embargo, en el mes de junio en particular ha vuelto a subir como se puede apreciar en la linea verde de la gráfica. Una situación muy preocupante que debemos observar ya que es un contrasentido a juzgar por los precios de venta de los combustibles que se han comportado a la baja. </a:t>
            </a:r>
            <a:endParaRPr b="0" lang="es-DO" sz="1200" spc="-1" strike="noStrike">
              <a:latin typeface="Arial"/>
            </a:endParaRPr>
          </a:p>
        </p:txBody>
      </p:sp>
      <p:sp>
        <p:nvSpPr>
          <p:cNvPr id="65" name="CustomShape 6"/>
          <p:cNvSpPr/>
          <p:nvPr/>
        </p:nvSpPr>
        <p:spPr>
          <a:xfrm>
            <a:off x="4129920" y="5715000"/>
            <a:ext cx="1625760" cy="27252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lang="es-DO" sz="1200" spc="-1" strike="noStrike">
                <a:solidFill>
                  <a:srgbClr val="000000"/>
                </a:solidFill>
                <a:latin typeface="Aptos"/>
                <a:ea typeface="DejaVu Sans"/>
              </a:rPr>
              <a:t>29 de Agosto 2024</a:t>
            </a:r>
            <a:endParaRPr b="0" lang="es-DO" sz="1200" spc="-1" strike="noStrike">
              <a:latin typeface="Arial"/>
            </a:endParaRPr>
          </a:p>
        </p:txBody>
      </p:sp>
      <p:sp>
        <p:nvSpPr>
          <p:cNvPr id="66" name="CustomShape 7"/>
          <p:cNvSpPr/>
          <p:nvPr/>
        </p:nvSpPr>
        <p:spPr>
          <a:xfrm>
            <a:off x="5829120" y="5742360"/>
            <a:ext cx="2982240" cy="25740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i="1" lang="es-DO" sz="1100" spc="-1" strike="noStrike">
                <a:solidFill>
                  <a:srgbClr val="000000"/>
                </a:solidFill>
                <a:latin typeface="Aptos"/>
                <a:ea typeface="DejaVu Sans"/>
              </a:rPr>
              <a:t>Elaboración: Ing. Carlos Fernández, IEUASD</a:t>
            </a:r>
            <a:endParaRPr b="0" lang="es-DO" sz="1100" spc="-1" strike="noStrike">
              <a:latin typeface="Arial"/>
            </a:endParaRPr>
          </a:p>
        </p:txBody>
      </p:sp>
      <p:pic>
        <p:nvPicPr>
          <p:cNvPr id="67" name="Imagen 4" descr=""/>
          <p:cNvPicPr/>
          <p:nvPr/>
        </p:nvPicPr>
        <p:blipFill>
          <a:blip r:embed="rId1"/>
          <a:srcRect l="22898" t="14184" r="3593" b="12630"/>
          <a:stretch/>
        </p:blipFill>
        <p:spPr>
          <a:xfrm>
            <a:off x="1147320" y="1400040"/>
            <a:ext cx="7156800" cy="4007880"/>
          </a:xfrm>
          <a:prstGeom prst="rect">
            <a:avLst/>
          </a:prstGeom>
          <a:ln w="0">
            <a:noFill/>
          </a:ln>
        </p:spPr>
      </p:pic>
      <p:sp>
        <p:nvSpPr>
          <p:cNvPr id="68" name="CustomShape 8"/>
          <p:cNvSpPr/>
          <p:nvPr/>
        </p:nvSpPr>
        <p:spPr>
          <a:xfrm>
            <a:off x="3012120" y="4751280"/>
            <a:ext cx="2007360" cy="118800"/>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9" name="CustomShape 1"/>
          <p:cNvSpPr/>
          <p:nvPr/>
        </p:nvSpPr>
        <p:spPr>
          <a:xfrm>
            <a:off x="973800" y="724320"/>
            <a:ext cx="8811720" cy="364320"/>
          </a:xfrm>
          <a:prstGeom prst="rect">
            <a:avLst/>
          </a:prstGeom>
          <a:noFill/>
          <a:ln w="0">
            <a:solidFill>
              <a:schemeClr val="tx1"/>
            </a:solidFill>
          </a:ln>
        </p:spPr>
        <p:style>
          <a:lnRef idx="0"/>
          <a:fillRef idx="0"/>
          <a:effectRef idx="0"/>
          <a:fontRef idx="minor"/>
        </p:style>
        <p:txBody>
          <a:bodyPr lIns="90000" rIns="90000" tIns="45000" bIns="45000">
            <a:spAutoFit/>
          </a:bodyPr>
          <a:p>
            <a:pPr algn="ctr">
              <a:lnSpc>
                <a:spcPct val="100000"/>
              </a:lnSpc>
            </a:pPr>
            <a:r>
              <a:rPr b="0" lang="es-DO" sz="1800" spc="-1" strike="noStrike">
                <a:solidFill>
                  <a:srgbClr val="000000"/>
                </a:solidFill>
                <a:latin typeface="Aptos"/>
                <a:ea typeface="DejaVu Sans"/>
              </a:rPr>
              <a:t>PMC  EDEs  y  el  Precio combustibles de generación   2021 -  2024</a:t>
            </a:r>
            <a:endParaRPr b="0" lang="es-DO" sz="1800" spc="-1" strike="noStrike">
              <a:latin typeface="Arial"/>
            </a:endParaRPr>
          </a:p>
        </p:txBody>
      </p:sp>
      <p:sp>
        <p:nvSpPr>
          <p:cNvPr id="70" name="CustomShape 2"/>
          <p:cNvSpPr/>
          <p:nvPr/>
        </p:nvSpPr>
        <p:spPr>
          <a:xfrm>
            <a:off x="910440" y="6133680"/>
            <a:ext cx="2980800" cy="25740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i="1" lang="es-DO" sz="1100" spc="-1" strike="noStrike">
                <a:solidFill>
                  <a:srgbClr val="000000"/>
                </a:solidFill>
                <a:latin typeface="Aptos"/>
                <a:ea typeface="DejaVu Sans"/>
              </a:rPr>
              <a:t>Fuente datos: Informes de Desempeño MEM</a:t>
            </a:r>
            <a:endParaRPr b="0" lang="es-DO" sz="1100" spc="-1" strike="noStrike">
              <a:latin typeface="Arial"/>
            </a:endParaRPr>
          </a:p>
        </p:txBody>
      </p:sp>
      <p:sp>
        <p:nvSpPr>
          <p:cNvPr id="71" name="CustomShape 3"/>
          <p:cNvSpPr/>
          <p:nvPr/>
        </p:nvSpPr>
        <p:spPr>
          <a:xfrm>
            <a:off x="552600" y="380880"/>
            <a:ext cx="11143440" cy="6219000"/>
          </a:xfrm>
          <a:prstGeom prst="rect">
            <a:avLst/>
          </a:prstGeom>
          <a:noFill/>
          <a:ln>
            <a:solidFill>
              <a:srgbClr val="092a38"/>
            </a:solidFill>
          </a:ln>
        </p:spPr>
        <p:style>
          <a:lnRef idx="2">
            <a:schemeClr val="accent1">
              <a:shade val="15000"/>
            </a:schemeClr>
          </a:lnRef>
          <a:fillRef idx="1">
            <a:schemeClr val="accent1"/>
          </a:fillRef>
          <a:effectRef idx="0">
            <a:schemeClr val="accent1"/>
          </a:effectRef>
          <a:fontRef idx="minor"/>
        </p:style>
      </p:sp>
      <p:sp>
        <p:nvSpPr>
          <p:cNvPr id="72" name="CustomShape 4"/>
          <p:cNvSpPr/>
          <p:nvPr/>
        </p:nvSpPr>
        <p:spPr>
          <a:xfrm>
            <a:off x="4028040" y="6126120"/>
            <a:ext cx="1625760" cy="27252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lang="es-DO" sz="1200" spc="-1" strike="noStrike">
                <a:solidFill>
                  <a:srgbClr val="000000"/>
                </a:solidFill>
                <a:latin typeface="Aptos"/>
                <a:ea typeface="DejaVu Sans"/>
              </a:rPr>
              <a:t>29 de Agosto 2024</a:t>
            </a:r>
            <a:endParaRPr b="0" lang="es-DO" sz="1200" spc="-1" strike="noStrike">
              <a:latin typeface="Arial"/>
            </a:endParaRPr>
          </a:p>
        </p:txBody>
      </p:sp>
      <p:sp>
        <p:nvSpPr>
          <p:cNvPr id="73" name="CustomShape 5"/>
          <p:cNvSpPr/>
          <p:nvPr/>
        </p:nvSpPr>
        <p:spPr>
          <a:xfrm>
            <a:off x="5765400" y="6141240"/>
            <a:ext cx="2982240" cy="25740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i="1" lang="es-DO" sz="1100" spc="-1" strike="noStrike">
                <a:solidFill>
                  <a:srgbClr val="000000"/>
                </a:solidFill>
                <a:latin typeface="Aptos"/>
                <a:ea typeface="DejaVu Sans"/>
              </a:rPr>
              <a:t>Elaboración: Ing. Carlos Fernández, IEUASD</a:t>
            </a:r>
            <a:endParaRPr b="0" lang="es-DO" sz="1100" spc="-1" strike="noStrike">
              <a:latin typeface="Arial"/>
            </a:endParaRPr>
          </a:p>
        </p:txBody>
      </p:sp>
      <p:graphicFrame>
        <p:nvGraphicFramePr>
          <p:cNvPr id="74" name="Gráfico 1"/>
          <p:cNvGraphicFramePr/>
          <p:nvPr/>
        </p:nvGraphicFramePr>
        <p:xfrm>
          <a:off x="973800" y="1403640"/>
          <a:ext cx="7712280" cy="3932280"/>
        </p:xfrm>
        <a:graphic>
          <a:graphicData uri="http://schemas.openxmlformats.org/drawingml/2006/chart">
            <c:chart xmlns:c="http://schemas.openxmlformats.org/drawingml/2006/chart" xmlns:r="http://schemas.openxmlformats.org/officeDocument/2006/relationships" r:id="rId1"/>
          </a:graphicData>
        </a:graphic>
      </p:graphicFrame>
      <p:sp>
        <p:nvSpPr>
          <p:cNvPr id="75" name="CustomShape 6"/>
          <p:cNvSpPr/>
          <p:nvPr/>
        </p:nvSpPr>
        <p:spPr>
          <a:xfrm>
            <a:off x="9108000" y="4669560"/>
            <a:ext cx="2109600" cy="2894040"/>
          </a:xfrm>
          <a:prstGeom prst="rect">
            <a:avLst/>
          </a:prstGeom>
          <a:noFill/>
          <a:ln w="12700">
            <a:solidFill>
              <a:schemeClr val="tx1"/>
            </a:solidFill>
            <a:round/>
          </a:ln>
        </p:spPr>
        <p:style>
          <a:lnRef idx="0"/>
          <a:fillRef idx="0"/>
          <a:effectRef idx="0"/>
          <a:fontRef idx="minor"/>
        </p:style>
        <p:txBody>
          <a:bodyPr lIns="90000" rIns="90000" tIns="45000" bIns="45000">
            <a:spAutoFit/>
          </a:bodyPr>
          <a:p>
            <a:pPr>
              <a:lnSpc>
                <a:spcPct val="100000"/>
              </a:lnSpc>
            </a:pPr>
            <a:r>
              <a:rPr b="0" lang="es-DO" sz="1800" spc="-1" strike="noStrike" u="sng">
                <a:solidFill>
                  <a:srgbClr val="000000"/>
                </a:solidFill>
                <a:uFillTx/>
                <a:latin typeface="Aptos"/>
                <a:ea typeface="DejaVu Sans"/>
              </a:rPr>
              <a:t>Matriz Generación</a:t>
            </a:r>
            <a:r>
              <a:rPr b="0" lang="es-DO" sz="1800" spc="-1" strike="noStrike">
                <a:solidFill>
                  <a:srgbClr val="000000"/>
                </a:solidFill>
                <a:latin typeface="Aptos"/>
                <a:ea typeface="DejaVu Sans"/>
              </a:rPr>
              <a:t>:</a:t>
            </a:r>
            <a:endParaRPr b="0" lang="es-DO" sz="1800" spc="-1" strike="noStrike">
              <a:latin typeface="Arial"/>
            </a:endParaRPr>
          </a:p>
          <a:p>
            <a:pPr>
              <a:lnSpc>
                <a:spcPct val="100000"/>
              </a:lnSpc>
            </a:pPr>
            <a:endParaRPr b="0" lang="es-DO" sz="1800" spc="-1" strike="noStrike">
              <a:latin typeface="Arial"/>
            </a:endParaRPr>
          </a:p>
          <a:p>
            <a:pPr>
              <a:lnSpc>
                <a:spcPct val="100000"/>
              </a:lnSpc>
            </a:pPr>
            <a:r>
              <a:rPr b="0" lang="es-DO" sz="1800" spc="-1" strike="noStrike">
                <a:solidFill>
                  <a:srgbClr val="000000"/>
                </a:solidFill>
                <a:latin typeface="Aptos"/>
                <a:ea typeface="DejaVu Sans"/>
              </a:rPr>
              <a:t>Carbón :   30.44%</a:t>
            </a:r>
            <a:endParaRPr b="0" lang="es-DO" sz="1800" spc="-1" strike="noStrike">
              <a:latin typeface="Arial"/>
            </a:endParaRPr>
          </a:p>
          <a:p>
            <a:pPr>
              <a:lnSpc>
                <a:spcPct val="100000"/>
              </a:lnSpc>
            </a:pPr>
            <a:r>
              <a:rPr b="0" lang="es-DO" sz="1800" spc="-1" strike="noStrike">
                <a:solidFill>
                  <a:srgbClr val="000000"/>
                </a:solidFill>
                <a:latin typeface="Aptos"/>
                <a:ea typeface="DejaVu Sans"/>
              </a:rPr>
              <a:t>Gas         :  41.93%</a:t>
            </a:r>
            <a:endParaRPr b="0" lang="es-DO" sz="1800" spc="-1" strike="noStrike">
              <a:latin typeface="Arial"/>
            </a:endParaRPr>
          </a:p>
          <a:p>
            <a:pPr>
              <a:lnSpc>
                <a:spcPct val="100000"/>
              </a:lnSpc>
            </a:pPr>
            <a:endParaRPr b="0" lang="es-DO" sz="1800" spc="-1" strike="noStrike">
              <a:latin typeface="Arial"/>
            </a:endParaRPr>
          </a:p>
          <a:p>
            <a:pPr>
              <a:lnSpc>
                <a:spcPct val="100000"/>
              </a:lnSpc>
            </a:pPr>
            <a:r>
              <a:rPr b="1" lang="es-DO" sz="2000" spc="-1" strike="noStrike">
                <a:solidFill>
                  <a:srgbClr val="000000"/>
                </a:solidFill>
                <a:latin typeface="Aptos"/>
                <a:ea typeface="DejaVu Sans"/>
              </a:rPr>
              <a:t>           </a:t>
            </a:r>
            <a:r>
              <a:rPr b="1" lang="es-DO" sz="2000" spc="-1" strike="noStrike">
                <a:solidFill>
                  <a:srgbClr val="000000"/>
                </a:solidFill>
                <a:latin typeface="Aptos"/>
                <a:ea typeface="DejaVu Sans"/>
              </a:rPr>
              <a:t>72.37%</a:t>
            </a:r>
            <a:endParaRPr b="0" lang="es-DO" sz="2000" spc="-1" strike="noStrike">
              <a:latin typeface="Arial"/>
            </a:endParaRPr>
          </a:p>
        </p:txBody>
      </p:sp>
      <p:sp>
        <p:nvSpPr>
          <p:cNvPr id="76" name="CustomShape 7"/>
          <p:cNvSpPr/>
          <p:nvPr/>
        </p:nvSpPr>
        <p:spPr>
          <a:xfrm>
            <a:off x="973800" y="5428440"/>
            <a:ext cx="7712280" cy="759240"/>
          </a:xfrm>
          <a:prstGeom prst="rect">
            <a:avLst/>
          </a:prstGeom>
          <a:noFill/>
          <a:ln w="12700">
            <a:solidFill>
              <a:schemeClr val="tx1"/>
            </a:solidFill>
            <a:round/>
          </a:ln>
        </p:spPr>
        <p:style>
          <a:lnRef idx="0"/>
          <a:fillRef idx="0"/>
          <a:effectRef idx="0"/>
          <a:fontRef idx="minor"/>
        </p:style>
        <p:txBody>
          <a:bodyPr lIns="90000" rIns="90000" tIns="45000" bIns="45000">
            <a:spAutoFit/>
          </a:bodyPr>
          <a:p>
            <a:pPr>
              <a:lnSpc>
                <a:spcPct val="100000"/>
              </a:lnSpc>
            </a:pPr>
            <a:r>
              <a:rPr b="0" lang="es-DO" sz="1100" spc="-1" strike="noStrike">
                <a:solidFill>
                  <a:srgbClr val="000000"/>
                </a:solidFill>
                <a:latin typeface="Aptos"/>
                <a:ea typeface="DejaVu Sans"/>
              </a:rPr>
              <a:t>Observación: El precio de compra principales combustibles de generación (Gas – Carbón) en el periodo  enero-junio 2024 ha estado por debajo a los precios prevalecientes en el año 2021. Vemos sin embargo que el  PMC 2024  aun no logra recuperar el nivel de precio que tuvo al 2021, viendo en cambio más bien una tendencia mínima al alza en Junio 2024. </a:t>
            </a:r>
            <a:endParaRPr b="0" lang="es-DO" sz="1100" spc="-1" strike="noStrike">
              <a:latin typeface="Arial"/>
            </a:endParaRPr>
          </a:p>
        </p:txBody>
      </p:sp>
      <p:sp>
        <p:nvSpPr>
          <p:cNvPr id="77" name="CustomShape 8"/>
          <p:cNvSpPr/>
          <p:nvPr/>
        </p:nvSpPr>
        <p:spPr>
          <a:xfrm>
            <a:off x="5979240" y="2099160"/>
            <a:ext cx="1064880" cy="253800"/>
          </a:xfrm>
          <a:custGeom>
            <a:avLst/>
            <a:gdLst/>
            <a:ahLst/>
            <a:rect l="l" t="t" r="r" b="b"/>
            <a:pathLst>
              <a:path w="21600" h="21600">
                <a:moveTo>
                  <a:pt x="0" y="0"/>
                </a:moveTo>
                <a:lnTo>
                  <a:pt x="21600" y="21600"/>
                </a:lnTo>
              </a:path>
            </a:pathLst>
          </a:custGeom>
          <a:noFill/>
          <a:ln>
            <a:solidFill>
              <a:srgbClr val="00b0f0"/>
            </a:solidFill>
            <a:tailEnd len="med" type="triangle" w="med"/>
          </a:ln>
          <a:effectLst>
            <a:outerShdw blurRad="40000" dir="5400000" dist="20160" rotWithShape="0">
              <a:srgbClr val="000000">
                <a:alpha val="38000"/>
              </a:srgbClr>
            </a:outerShdw>
          </a:effectLst>
        </p:spPr>
        <p:style>
          <a:lnRef idx="2">
            <a:schemeClr val="accent1"/>
          </a:lnRef>
          <a:fillRef idx="0">
            <a:schemeClr val="accent1"/>
          </a:fillRef>
          <a:effectRef idx="1">
            <a:schemeClr val="accent1"/>
          </a:effectRef>
          <a:fontRef idx="minor"/>
        </p:style>
      </p:sp>
      <p:pic>
        <p:nvPicPr>
          <p:cNvPr id="78" name="Imagen 9" descr="Gráfico"/>
          <p:cNvPicPr/>
          <p:nvPr/>
        </p:nvPicPr>
        <p:blipFill>
          <a:blip r:embed="rId2"/>
          <a:stretch/>
        </p:blipFill>
        <p:spPr>
          <a:xfrm>
            <a:off x="8985600" y="1378080"/>
            <a:ext cx="2412000" cy="300276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9" name="Line 1"/>
          <p:cNvSpPr/>
          <p:nvPr/>
        </p:nvSpPr>
        <p:spPr>
          <a:xfrm>
            <a:off x="6870600" y="5480640"/>
            <a:ext cx="447120" cy="360"/>
          </a:xfrm>
          <a:prstGeom prst="line">
            <a:avLst/>
          </a:prstGeom>
          <a:ln>
            <a:solidFill>
              <a:schemeClr val="tx1"/>
            </a:solidFill>
          </a:ln>
        </p:spPr>
        <p:style>
          <a:lnRef idx="2">
            <a:schemeClr val="accent2"/>
          </a:lnRef>
          <a:fillRef idx="0">
            <a:schemeClr val="accent2"/>
          </a:fillRef>
          <a:effectRef idx="1">
            <a:schemeClr val="accent2"/>
          </a:effectRef>
          <a:fontRef idx="minor"/>
        </p:style>
      </p:sp>
      <p:sp>
        <p:nvSpPr>
          <p:cNvPr id="80" name="CustomShape 2"/>
          <p:cNvSpPr/>
          <p:nvPr/>
        </p:nvSpPr>
        <p:spPr>
          <a:xfrm>
            <a:off x="881640" y="772560"/>
            <a:ext cx="10661400" cy="364320"/>
          </a:xfrm>
          <a:prstGeom prst="rect">
            <a:avLst/>
          </a:prstGeom>
          <a:noFill/>
          <a:ln w="0">
            <a:solidFill>
              <a:schemeClr val="tx1"/>
            </a:solidFill>
          </a:ln>
        </p:spPr>
        <p:style>
          <a:lnRef idx="0"/>
          <a:fillRef idx="0"/>
          <a:effectRef idx="0"/>
          <a:fontRef idx="minor"/>
        </p:style>
        <p:txBody>
          <a:bodyPr lIns="90000" rIns="90000" tIns="45000" bIns="45000">
            <a:spAutoFit/>
          </a:bodyPr>
          <a:p>
            <a:pPr algn="ctr">
              <a:lnSpc>
                <a:spcPct val="100000"/>
              </a:lnSpc>
            </a:pPr>
            <a:r>
              <a:rPr b="0" lang="es-DO" sz="1800" spc="-1" strike="noStrike">
                <a:solidFill>
                  <a:srgbClr val="000000"/>
                </a:solidFill>
                <a:latin typeface="Aptos"/>
                <a:ea typeface="DejaVu Sans"/>
              </a:rPr>
              <a:t>Actividad de comercialización y sus resultados financieros   2017 – 2024Abr</a:t>
            </a:r>
            <a:endParaRPr b="0" lang="es-DO" sz="1800" spc="-1" strike="noStrike">
              <a:latin typeface="Arial"/>
            </a:endParaRPr>
          </a:p>
        </p:txBody>
      </p:sp>
      <p:sp>
        <p:nvSpPr>
          <p:cNvPr id="81" name="CustomShape 3"/>
          <p:cNvSpPr/>
          <p:nvPr/>
        </p:nvSpPr>
        <p:spPr>
          <a:xfrm>
            <a:off x="830880" y="5670360"/>
            <a:ext cx="2980800" cy="25740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i="1" lang="es-DO" sz="1100" spc="-1" strike="noStrike">
                <a:solidFill>
                  <a:srgbClr val="000000"/>
                </a:solidFill>
                <a:latin typeface="Aptos"/>
                <a:ea typeface="DejaVu Sans"/>
              </a:rPr>
              <a:t>Fuente datos: Informes de Desempeño MEM</a:t>
            </a:r>
            <a:endParaRPr b="0" lang="es-DO" sz="1100" spc="-1" strike="noStrike">
              <a:latin typeface="Arial"/>
            </a:endParaRPr>
          </a:p>
        </p:txBody>
      </p:sp>
      <p:sp>
        <p:nvSpPr>
          <p:cNvPr id="82" name="CustomShape 4"/>
          <p:cNvSpPr/>
          <p:nvPr/>
        </p:nvSpPr>
        <p:spPr>
          <a:xfrm>
            <a:off x="552600" y="380880"/>
            <a:ext cx="11143440" cy="6219000"/>
          </a:xfrm>
          <a:prstGeom prst="rect">
            <a:avLst/>
          </a:prstGeom>
          <a:noFill/>
          <a:ln>
            <a:solidFill>
              <a:srgbClr val="092a38"/>
            </a:solidFill>
          </a:ln>
        </p:spPr>
        <p:style>
          <a:lnRef idx="2">
            <a:schemeClr val="accent1">
              <a:shade val="15000"/>
            </a:schemeClr>
          </a:lnRef>
          <a:fillRef idx="1">
            <a:schemeClr val="accent1"/>
          </a:fillRef>
          <a:effectRef idx="0">
            <a:schemeClr val="accent1"/>
          </a:effectRef>
          <a:fontRef idx="minor"/>
        </p:style>
      </p:sp>
      <p:sp>
        <p:nvSpPr>
          <p:cNvPr id="83" name="CustomShape 5"/>
          <p:cNvSpPr/>
          <p:nvPr/>
        </p:nvSpPr>
        <p:spPr>
          <a:xfrm>
            <a:off x="4466880" y="5647320"/>
            <a:ext cx="1625760" cy="27252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lang="es-DO" sz="1200" spc="-1" strike="noStrike">
                <a:solidFill>
                  <a:srgbClr val="000000"/>
                </a:solidFill>
                <a:latin typeface="Aptos"/>
                <a:ea typeface="DejaVu Sans"/>
              </a:rPr>
              <a:t>29 de Agosto 2024</a:t>
            </a:r>
            <a:endParaRPr b="0" lang="es-DO" sz="1200" spc="-1" strike="noStrike">
              <a:latin typeface="Arial"/>
            </a:endParaRPr>
          </a:p>
        </p:txBody>
      </p:sp>
      <p:graphicFrame>
        <p:nvGraphicFramePr>
          <p:cNvPr id="84" name="Gráfico 2"/>
          <p:cNvGraphicFramePr/>
          <p:nvPr/>
        </p:nvGraphicFramePr>
        <p:xfrm>
          <a:off x="874440" y="1391760"/>
          <a:ext cx="8373240" cy="4156920"/>
        </p:xfrm>
        <a:graphic>
          <a:graphicData uri="http://schemas.openxmlformats.org/drawingml/2006/chart">
            <c:chart xmlns:c="http://schemas.openxmlformats.org/drawingml/2006/chart" xmlns:r="http://schemas.openxmlformats.org/officeDocument/2006/relationships" r:id="rId1"/>
          </a:graphicData>
        </a:graphic>
      </p:graphicFrame>
      <p:sp>
        <p:nvSpPr>
          <p:cNvPr id="85" name="Line 6"/>
          <p:cNvSpPr/>
          <p:nvPr/>
        </p:nvSpPr>
        <p:spPr>
          <a:xfrm>
            <a:off x="1893240" y="3964320"/>
            <a:ext cx="6044400" cy="360"/>
          </a:xfrm>
          <a:prstGeom prst="line">
            <a:avLst/>
          </a:prstGeom>
          <a:ln>
            <a:solidFill>
              <a:schemeClr val="tx1"/>
            </a:solidFill>
          </a:ln>
        </p:spPr>
        <p:style>
          <a:lnRef idx="2">
            <a:schemeClr val="accent1"/>
          </a:lnRef>
          <a:fillRef idx="0">
            <a:schemeClr val="accent1"/>
          </a:fillRef>
          <a:effectRef idx="1">
            <a:schemeClr val="accent1"/>
          </a:effectRef>
          <a:fontRef idx="minor"/>
        </p:style>
      </p:sp>
      <p:sp>
        <p:nvSpPr>
          <p:cNvPr id="86" name="Line 7"/>
          <p:cNvSpPr/>
          <p:nvPr/>
        </p:nvSpPr>
        <p:spPr>
          <a:xfrm>
            <a:off x="6826680" y="5340600"/>
            <a:ext cx="398880" cy="360"/>
          </a:xfrm>
          <a:prstGeom prst="line">
            <a:avLst/>
          </a:prstGeom>
          <a:ln>
            <a:solidFill>
              <a:schemeClr val="tx1"/>
            </a:solidFill>
          </a:ln>
        </p:spPr>
        <p:style>
          <a:lnRef idx="2">
            <a:schemeClr val="accent1"/>
          </a:lnRef>
          <a:fillRef idx="0">
            <a:schemeClr val="accent1"/>
          </a:fillRef>
          <a:effectRef idx="1">
            <a:schemeClr val="accent1"/>
          </a:effectRef>
          <a:fontRef idx="minor"/>
        </p:style>
      </p:sp>
      <p:sp>
        <p:nvSpPr>
          <p:cNvPr id="87" name="CustomShape 8"/>
          <p:cNvSpPr/>
          <p:nvPr/>
        </p:nvSpPr>
        <p:spPr>
          <a:xfrm>
            <a:off x="6327000" y="5647320"/>
            <a:ext cx="2982240" cy="25740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i="1" lang="es-DO" sz="1100" spc="-1" strike="noStrike">
                <a:solidFill>
                  <a:srgbClr val="000000"/>
                </a:solidFill>
                <a:latin typeface="Aptos"/>
                <a:ea typeface="DejaVu Sans"/>
              </a:rPr>
              <a:t>Elaboración: Ing. Carlos Fernández, IEUASD</a:t>
            </a:r>
            <a:endParaRPr b="0" lang="es-DO" sz="1100" spc="-1" strike="noStrike">
              <a:latin typeface="Arial"/>
            </a:endParaRPr>
          </a:p>
        </p:txBody>
      </p:sp>
      <p:sp>
        <p:nvSpPr>
          <p:cNvPr id="88" name="CustomShape 9"/>
          <p:cNvSpPr/>
          <p:nvPr/>
        </p:nvSpPr>
        <p:spPr>
          <a:xfrm>
            <a:off x="9338400" y="1395360"/>
            <a:ext cx="2204640" cy="3527280"/>
          </a:xfrm>
          <a:prstGeom prst="rect">
            <a:avLst/>
          </a:prstGeom>
          <a:noFill/>
          <a:ln w="0">
            <a:solidFill>
              <a:schemeClr val="accent1">
                <a:shade val="15000"/>
              </a:schemeClr>
            </a:solidFill>
          </a:ln>
        </p:spPr>
        <p:style>
          <a:lnRef idx="0"/>
          <a:fillRef idx="0"/>
          <a:effectRef idx="0"/>
          <a:fontRef idx="minor"/>
        </p:style>
        <p:txBody>
          <a:bodyPr lIns="90000" rIns="90000" tIns="45000" bIns="45000">
            <a:spAutoFit/>
          </a:bodyPr>
          <a:p>
            <a:pPr>
              <a:lnSpc>
                <a:spcPct val="100000"/>
              </a:lnSpc>
            </a:pPr>
            <a:r>
              <a:rPr b="0" lang="es-DO" sz="1100" spc="-1" strike="noStrike">
                <a:solidFill>
                  <a:srgbClr val="000000"/>
                </a:solidFill>
                <a:latin typeface="Aptos"/>
                <a:ea typeface="DejaVu Sans"/>
              </a:rPr>
              <a:t>Observaciones:</a:t>
            </a:r>
            <a:endParaRPr b="0" lang="es-DO" sz="1100" spc="-1" strike="noStrike">
              <a:latin typeface="Arial"/>
            </a:endParaRPr>
          </a:p>
          <a:p>
            <a:pPr>
              <a:lnSpc>
                <a:spcPct val="100000"/>
              </a:lnSpc>
            </a:pPr>
            <a:endParaRPr b="0" lang="es-DO" sz="1100" spc="-1" strike="noStrike">
              <a:latin typeface="Arial"/>
            </a:endParaRPr>
          </a:p>
          <a:p>
            <a:pPr algn="just">
              <a:lnSpc>
                <a:spcPct val="100000"/>
              </a:lnSpc>
            </a:pPr>
            <a:r>
              <a:rPr b="0" lang="es-DO" sz="1200" spc="-1" strike="noStrike">
                <a:solidFill>
                  <a:srgbClr val="000000"/>
                </a:solidFill>
                <a:latin typeface="Aptos"/>
                <a:ea typeface="DejaVu Sans"/>
              </a:rPr>
              <a:t>La pregunta que nos hacemos es: </a:t>
            </a:r>
            <a:r>
              <a:rPr b="1" lang="es-DO" sz="1200" spc="-1" strike="noStrike">
                <a:solidFill>
                  <a:srgbClr val="000000"/>
                </a:solidFill>
                <a:latin typeface="Aptos"/>
                <a:ea typeface="DejaVu Sans"/>
              </a:rPr>
              <a:t>¿Qué se ha hecho o se está haciendo a los fines de reducir el Precio Monómico de Compra (PMC) de la energía de las EDEs, como medida complementaria a la reducción de pérdidas de energía; de forma que las EDEs puedan recuperar un mejor margen de  comercialización, y con ello una reducción del déficit?</a:t>
            </a:r>
            <a:endParaRPr b="0" lang="es-DO" sz="1200" spc="-1" strike="noStrike">
              <a:latin typeface="Arial"/>
            </a:endParaRPr>
          </a:p>
        </p:txBody>
      </p:sp>
      <p:sp>
        <p:nvSpPr>
          <p:cNvPr id="89" name="CustomShape 10"/>
          <p:cNvSpPr/>
          <p:nvPr/>
        </p:nvSpPr>
        <p:spPr>
          <a:xfrm>
            <a:off x="5653080" y="1962720"/>
            <a:ext cx="1726560" cy="376920"/>
          </a:xfrm>
          <a:prstGeom prst="ellipse">
            <a:avLst/>
          </a:prstGeom>
          <a:noFill/>
          <a:ln>
            <a:solidFill>
              <a:srgbClr val="c00000"/>
            </a:solidFill>
          </a:ln>
        </p:spPr>
        <p:style>
          <a:lnRef idx="2">
            <a:schemeClr val="accent1">
              <a:shade val="15000"/>
            </a:schemeClr>
          </a:lnRef>
          <a:fillRef idx="1">
            <a:schemeClr val="accent1"/>
          </a:fillRef>
          <a:effectRef idx="0">
            <a:schemeClr val="accent1"/>
          </a:effectRef>
          <a:fontRef idx="minor"/>
        </p:style>
      </p:sp>
      <p:sp>
        <p:nvSpPr>
          <p:cNvPr id="90" name="CustomShape 11"/>
          <p:cNvSpPr/>
          <p:nvPr/>
        </p:nvSpPr>
        <p:spPr>
          <a:xfrm>
            <a:off x="9453240" y="5104800"/>
            <a:ext cx="1994040" cy="850680"/>
          </a:xfrm>
          <a:prstGeom prst="rect">
            <a:avLst/>
          </a:prstGeom>
          <a:noFill/>
          <a:ln w="15875">
            <a:solidFill>
              <a:srgbClr val="ff0000"/>
            </a:solidFill>
            <a:round/>
          </a:ln>
        </p:spPr>
        <p:style>
          <a:lnRef idx="0"/>
          <a:fillRef idx="0"/>
          <a:effectRef idx="0"/>
          <a:fontRef idx="minor"/>
        </p:style>
        <p:txBody>
          <a:bodyPr lIns="90000" rIns="90000" tIns="45000" bIns="45000">
            <a:spAutoFit/>
          </a:bodyPr>
          <a:p>
            <a:pPr algn="just">
              <a:lnSpc>
                <a:spcPct val="100000"/>
              </a:lnSpc>
            </a:pPr>
            <a:r>
              <a:rPr b="0" lang="es-DO" sz="1200" spc="-1" strike="noStrike">
                <a:solidFill>
                  <a:srgbClr val="000000"/>
                </a:solidFill>
                <a:latin typeface="Aptos"/>
                <a:ea typeface="DejaVu Sans"/>
              </a:rPr>
              <a:t>A Junio 30, el monto acumulado del déficit asciende a un total de </a:t>
            </a:r>
            <a:r>
              <a:rPr b="1" lang="es-DO" sz="1400" spc="-1" strike="noStrike">
                <a:solidFill>
                  <a:srgbClr val="000000"/>
                </a:solidFill>
                <a:latin typeface="Aptos"/>
                <a:ea typeface="DejaVu Sans"/>
              </a:rPr>
              <a:t>US$796.5 MM </a:t>
            </a:r>
            <a:endParaRPr b="0" lang="es-DO" sz="14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CustomShape 1"/>
          <p:cNvSpPr/>
          <p:nvPr/>
        </p:nvSpPr>
        <p:spPr>
          <a:xfrm>
            <a:off x="552600" y="380880"/>
            <a:ext cx="11143440" cy="6219000"/>
          </a:xfrm>
          <a:prstGeom prst="rect">
            <a:avLst/>
          </a:prstGeom>
          <a:noFill/>
          <a:ln>
            <a:solidFill>
              <a:srgbClr val="092a38"/>
            </a:solidFill>
          </a:ln>
        </p:spPr>
        <p:style>
          <a:lnRef idx="2">
            <a:schemeClr val="accent1">
              <a:shade val="15000"/>
            </a:schemeClr>
          </a:lnRef>
          <a:fillRef idx="1">
            <a:schemeClr val="accent1"/>
          </a:fillRef>
          <a:effectRef idx="0">
            <a:schemeClr val="accent1"/>
          </a:effectRef>
          <a:fontRef idx="minor"/>
        </p:style>
      </p:sp>
      <p:sp>
        <p:nvSpPr>
          <p:cNvPr id="92" name="CustomShape 2"/>
          <p:cNvSpPr/>
          <p:nvPr/>
        </p:nvSpPr>
        <p:spPr>
          <a:xfrm>
            <a:off x="5249880" y="6070680"/>
            <a:ext cx="1420200" cy="27252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lang="es-DO" sz="1200" spc="-1" strike="noStrike">
                <a:solidFill>
                  <a:srgbClr val="000000"/>
                </a:solidFill>
                <a:latin typeface="Aptos"/>
                <a:ea typeface="DejaVu Sans"/>
              </a:rPr>
              <a:t>25 de Julio 2024</a:t>
            </a:r>
            <a:endParaRPr b="0" lang="es-DO" sz="1200" spc="-1" strike="noStrike">
              <a:latin typeface="Arial"/>
            </a:endParaRPr>
          </a:p>
        </p:txBody>
      </p:sp>
      <p:sp>
        <p:nvSpPr>
          <p:cNvPr id="93" name="CustomShape 3"/>
          <p:cNvSpPr/>
          <p:nvPr/>
        </p:nvSpPr>
        <p:spPr>
          <a:xfrm>
            <a:off x="8349840" y="6086160"/>
            <a:ext cx="2982240" cy="25740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i="1" lang="es-DO" sz="1100" spc="-1" strike="noStrike">
                <a:solidFill>
                  <a:srgbClr val="000000"/>
                </a:solidFill>
                <a:latin typeface="Aptos"/>
                <a:ea typeface="DejaVu Sans"/>
              </a:rPr>
              <a:t>Elaboración: Ing. Carlos Fernández, IEUASD</a:t>
            </a:r>
            <a:endParaRPr b="0" lang="es-DO" sz="1100" spc="-1" strike="noStrike">
              <a:latin typeface="Arial"/>
            </a:endParaRPr>
          </a:p>
        </p:txBody>
      </p:sp>
      <p:sp>
        <p:nvSpPr>
          <p:cNvPr id="94" name="CustomShape 4"/>
          <p:cNvSpPr/>
          <p:nvPr/>
        </p:nvSpPr>
        <p:spPr>
          <a:xfrm>
            <a:off x="1040400" y="534600"/>
            <a:ext cx="10073880" cy="5578200"/>
          </a:xfrm>
          <a:prstGeom prst="rect">
            <a:avLst/>
          </a:prstGeom>
          <a:noFill/>
          <a:ln w="0">
            <a:noFill/>
          </a:ln>
        </p:spPr>
        <p:style>
          <a:lnRef idx="0"/>
          <a:fillRef idx="0"/>
          <a:effectRef idx="0"/>
          <a:fontRef idx="minor"/>
        </p:style>
        <p:txBody>
          <a:bodyPr lIns="90000" rIns="90000" tIns="45000" bIns="45000">
            <a:spAutoFit/>
          </a:bodyPr>
          <a:p>
            <a:pPr algn="just">
              <a:lnSpc>
                <a:spcPct val="100000"/>
              </a:lnSpc>
            </a:pPr>
            <a:r>
              <a:rPr b="0" lang="es-DO" sz="2000" spc="-1" strike="noStrike">
                <a:solidFill>
                  <a:srgbClr val="000000"/>
                </a:solidFill>
                <a:latin typeface="Aptos"/>
                <a:ea typeface="DejaVu Sans"/>
              </a:rPr>
              <a:t>La situación del incremento del Déficit en los años 2022 y 2023 se ha debido a causas distintas. En el 2022 hubo un gran incremento en los precios de los combustibles motivados por la situación geopolítica en Europa. Estos precios comenzaron a caer en el 2023, sin embargo, no así el PMC de la energía eléctrica. En el 2023 ocurre otro evento: vence el contrato de suministro de Gas Natural que por 20 años mantuvo AES con sus proveedores. Dicho vencimiento ocasionó que se renegociara el contrato. Desconocemos los detalles de esa renegociación, pero sí es de notar el fuerte incremento en los precios de venta de la energía de esa empresa y sus plantas generadoras, entre otra adicional, como veremos en la próxima diapositiva.</a:t>
            </a:r>
            <a:endParaRPr b="0" lang="es-DO" sz="2000" spc="-1" strike="noStrike">
              <a:latin typeface="Arial"/>
            </a:endParaRPr>
          </a:p>
          <a:p>
            <a:pPr algn="just">
              <a:lnSpc>
                <a:spcPct val="100000"/>
              </a:lnSpc>
            </a:pPr>
            <a:r>
              <a:rPr b="0" lang="es-DO" sz="2000" spc="-1" strike="noStrike">
                <a:solidFill>
                  <a:srgbClr val="000000"/>
                </a:solidFill>
                <a:latin typeface="Aptos"/>
                <a:ea typeface="DejaVu Sans"/>
              </a:rPr>
              <a:t>Es en este año 2024 cuando el PMC de las EDEs ha iniciado una tendencia a la baja, sin aun llegar a recuperar los precios del año 2021 previo a la crisis.</a:t>
            </a:r>
            <a:endParaRPr b="0" lang="es-DO" sz="2000" spc="-1" strike="noStrike">
              <a:latin typeface="Arial"/>
            </a:endParaRPr>
          </a:p>
          <a:p>
            <a:pPr algn="just">
              <a:lnSpc>
                <a:spcPct val="100000"/>
              </a:lnSpc>
            </a:pPr>
            <a:endParaRPr b="0" lang="es-DO" sz="2000" spc="-1" strike="noStrike">
              <a:latin typeface="Arial"/>
            </a:endParaRPr>
          </a:p>
          <a:p>
            <a:pPr algn="just">
              <a:lnSpc>
                <a:spcPct val="100000"/>
              </a:lnSpc>
            </a:pPr>
            <a:r>
              <a:rPr b="1" lang="es-DO" sz="2000" spc="-1" strike="noStrike">
                <a:solidFill>
                  <a:srgbClr val="000000"/>
                </a:solidFill>
                <a:latin typeface="Aptos"/>
                <a:ea typeface="DejaVu Sans"/>
              </a:rPr>
              <a:t>La anterior es una de las razones por la que entendemos debe existir un mayor control del Estado en las negociaciones de compra de los combustibles de generación. Es una actividad de mucho impacto en las finanzas del pais por lo cual no debería descansar exclusivamente en manos privadas, por más de una razón.</a:t>
            </a:r>
            <a:endParaRPr b="0" lang="es-DO" sz="2000" spc="-1" strike="noStrike">
              <a:latin typeface="Arial"/>
            </a:endParaRPr>
          </a:p>
        </p:txBody>
      </p:sp>
      <p:sp>
        <p:nvSpPr>
          <p:cNvPr id="95" name="CustomShape 5"/>
          <p:cNvSpPr/>
          <p:nvPr/>
        </p:nvSpPr>
        <p:spPr>
          <a:xfrm>
            <a:off x="843840" y="6086160"/>
            <a:ext cx="2980800" cy="25740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i="1" lang="es-DO" sz="1100" spc="-1" strike="noStrike">
                <a:solidFill>
                  <a:srgbClr val="000000"/>
                </a:solidFill>
                <a:latin typeface="Aptos"/>
                <a:ea typeface="DejaVu Sans"/>
              </a:rPr>
              <a:t>Fuente datos: Informes de Desempeño MEM</a:t>
            </a:r>
            <a:endParaRPr b="0" lang="es-DO" sz="11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469440" y="434520"/>
            <a:ext cx="11304000" cy="6173640"/>
          </a:xfrm>
          <a:prstGeom prst="rect">
            <a:avLst/>
          </a:prstGeom>
          <a:noFill/>
          <a:ln w="22225">
            <a:solidFill>
              <a:schemeClr val="tx1"/>
            </a:solidFill>
          </a:ln>
        </p:spPr>
        <p:style>
          <a:lnRef idx="2">
            <a:schemeClr val="accent1">
              <a:shade val="15000"/>
            </a:schemeClr>
          </a:lnRef>
          <a:fillRef idx="1">
            <a:schemeClr val="accent1"/>
          </a:fillRef>
          <a:effectRef idx="0">
            <a:schemeClr val="accent1"/>
          </a:effectRef>
          <a:fontRef idx="minor"/>
        </p:style>
      </p:sp>
      <p:pic>
        <p:nvPicPr>
          <p:cNvPr id="97" name="Imagen 18" descr=""/>
          <p:cNvPicPr/>
          <p:nvPr/>
        </p:nvPicPr>
        <p:blipFill>
          <a:blip r:embed="rId1"/>
          <a:srcRect l="21431" t="12913" r="22086" b="10982"/>
          <a:stretch/>
        </p:blipFill>
        <p:spPr>
          <a:xfrm>
            <a:off x="538200" y="641880"/>
            <a:ext cx="8403480" cy="5751360"/>
          </a:xfrm>
          <a:prstGeom prst="rect">
            <a:avLst/>
          </a:prstGeom>
          <a:ln w="0">
            <a:noFill/>
          </a:ln>
        </p:spPr>
      </p:pic>
      <p:sp>
        <p:nvSpPr>
          <p:cNvPr id="98" name="CustomShape 2"/>
          <p:cNvSpPr/>
          <p:nvPr/>
        </p:nvSpPr>
        <p:spPr>
          <a:xfrm rot="21364800">
            <a:off x="5385240" y="2252520"/>
            <a:ext cx="2277000" cy="685080"/>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p:style>
      </p:sp>
      <p:sp>
        <p:nvSpPr>
          <p:cNvPr id="99" name="CustomShape 3"/>
          <p:cNvSpPr/>
          <p:nvPr/>
        </p:nvSpPr>
        <p:spPr>
          <a:xfrm>
            <a:off x="1406160" y="2638440"/>
            <a:ext cx="1394640" cy="385560"/>
          </a:xfrm>
          <a:prstGeom prst="ellipse">
            <a:avLst/>
          </a:prstGeom>
          <a:noFill/>
          <a:ln>
            <a:solidFill>
              <a:srgbClr val="00b0f0"/>
            </a:solidFill>
          </a:ln>
        </p:spPr>
        <p:style>
          <a:lnRef idx="2">
            <a:schemeClr val="accent1">
              <a:shade val="15000"/>
            </a:schemeClr>
          </a:lnRef>
          <a:fillRef idx="1">
            <a:schemeClr val="accent1"/>
          </a:fillRef>
          <a:effectRef idx="0">
            <a:schemeClr val="accent1"/>
          </a:effectRef>
          <a:fontRef idx="minor"/>
        </p:style>
      </p:sp>
      <p:sp>
        <p:nvSpPr>
          <p:cNvPr id="100" name="CustomShape 4"/>
          <p:cNvSpPr/>
          <p:nvPr/>
        </p:nvSpPr>
        <p:spPr>
          <a:xfrm>
            <a:off x="3940920" y="1574640"/>
            <a:ext cx="1762920" cy="833760"/>
          </a:xfrm>
          <a:custGeom>
            <a:avLst/>
            <a:gdLst/>
            <a:ahLst/>
            <a:rect l="l" t="t" r="r" b="b"/>
            <a:pathLst>
              <a:path w="21600" h="21600">
                <a:moveTo>
                  <a:pt x="0" y="0"/>
                </a:moveTo>
                <a:lnTo>
                  <a:pt x="21600" y="21600"/>
                </a:lnTo>
              </a:path>
            </a:pathLst>
          </a:custGeom>
          <a:noFill/>
          <a:ln>
            <a:solidFill>
              <a:srgbClr val="ff0000"/>
            </a:solidFill>
            <a:tailEnd len="med" type="triangle" w="med"/>
          </a:ln>
        </p:spPr>
        <p:style>
          <a:lnRef idx="1">
            <a:schemeClr val="accent1"/>
          </a:lnRef>
          <a:fillRef idx="0">
            <a:schemeClr val="accent1"/>
          </a:fillRef>
          <a:effectRef idx="0">
            <a:schemeClr val="accent1"/>
          </a:effectRef>
          <a:fontRef idx="minor"/>
        </p:style>
      </p:sp>
      <p:sp>
        <p:nvSpPr>
          <p:cNvPr id="101" name="CustomShape 5"/>
          <p:cNvSpPr/>
          <p:nvPr/>
        </p:nvSpPr>
        <p:spPr>
          <a:xfrm flipH="1">
            <a:off x="2596320" y="1574640"/>
            <a:ext cx="914040" cy="1119600"/>
          </a:xfrm>
          <a:custGeom>
            <a:avLst/>
            <a:gdLst/>
            <a:ahLst/>
            <a:rect l="l" t="t" r="r" b="b"/>
            <a:pathLst>
              <a:path w="21600" h="21600">
                <a:moveTo>
                  <a:pt x="0" y="0"/>
                </a:moveTo>
                <a:lnTo>
                  <a:pt x="21600" y="21600"/>
                </a:lnTo>
              </a:path>
            </a:pathLst>
          </a:custGeom>
          <a:noFill/>
          <a:ln>
            <a:solidFill>
              <a:srgbClr val="00b0f0"/>
            </a:solidFill>
            <a:tailEnd len="med" type="triangle" w="med"/>
          </a:ln>
        </p:spPr>
        <p:style>
          <a:lnRef idx="1">
            <a:schemeClr val="accent1"/>
          </a:lnRef>
          <a:fillRef idx="0">
            <a:schemeClr val="accent1"/>
          </a:fillRef>
          <a:effectRef idx="0">
            <a:schemeClr val="accent1"/>
          </a:effectRef>
          <a:fontRef idx="minor"/>
        </p:style>
      </p:sp>
      <p:sp>
        <p:nvSpPr>
          <p:cNvPr id="102" name="CustomShape 6"/>
          <p:cNvSpPr/>
          <p:nvPr/>
        </p:nvSpPr>
        <p:spPr>
          <a:xfrm>
            <a:off x="3422880" y="1316160"/>
            <a:ext cx="606240" cy="302040"/>
          </a:xfrm>
          <a:prstGeom prst="ellipse">
            <a:avLst/>
          </a:prstGeom>
          <a:noFill/>
          <a:ln>
            <a:solidFill>
              <a:srgbClr val="ffc000"/>
            </a:solidFill>
          </a:ln>
        </p:spPr>
        <p:style>
          <a:lnRef idx="2">
            <a:schemeClr val="accent1">
              <a:shade val="15000"/>
            </a:schemeClr>
          </a:lnRef>
          <a:fillRef idx="1">
            <a:schemeClr val="accent1"/>
          </a:fillRef>
          <a:effectRef idx="0">
            <a:schemeClr val="accent1"/>
          </a:effectRef>
          <a:fontRef idx="minor"/>
        </p:style>
      </p:sp>
      <p:sp>
        <p:nvSpPr>
          <p:cNvPr id="103" name="CustomShape 7"/>
          <p:cNvSpPr/>
          <p:nvPr/>
        </p:nvSpPr>
        <p:spPr>
          <a:xfrm>
            <a:off x="8994240" y="3660120"/>
            <a:ext cx="2727720" cy="1307160"/>
          </a:xfrm>
          <a:prstGeom prst="rect">
            <a:avLst/>
          </a:prstGeom>
          <a:noFill/>
          <a:ln w="19050">
            <a:solidFill>
              <a:srgbClr val="ff0000"/>
            </a:solidFill>
            <a:round/>
          </a:ln>
        </p:spPr>
        <p:style>
          <a:lnRef idx="0"/>
          <a:fillRef idx="0"/>
          <a:effectRef idx="0"/>
          <a:fontRef idx="minor"/>
        </p:style>
        <p:txBody>
          <a:bodyPr lIns="90000" rIns="90000" tIns="45000" bIns="45000">
            <a:spAutoFit/>
          </a:bodyPr>
          <a:p>
            <a:pPr>
              <a:lnSpc>
                <a:spcPct val="100000"/>
              </a:lnSpc>
            </a:pPr>
            <a:r>
              <a:rPr b="1" lang="es-DO" sz="1100" spc="-1" strike="noStrike">
                <a:solidFill>
                  <a:srgbClr val="000000"/>
                </a:solidFill>
                <a:highlight>
                  <a:srgbClr val="ffff00"/>
                </a:highlight>
                <a:latin typeface="Aptos"/>
                <a:ea typeface="DejaVu Sans"/>
              </a:rPr>
              <a:t>Precio Monómico de Venta de las EDEs en 2023 fue  </a:t>
            </a:r>
            <a:r>
              <a:rPr b="1" lang="es-DO" sz="1400" spc="-1" strike="noStrike">
                <a:solidFill>
                  <a:srgbClr val="000000"/>
                </a:solidFill>
                <a:highlight>
                  <a:srgbClr val="ffff00"/>
                </a:highlight>
                <a:latin typeface="Aptos Narrow"/>
                <a:ea typeface="DejaVu Sans"/>
              </a:rPr>
              <a:t>¢</a:t>
            </a:r>
            <a:r>
              <a:rPr b="1" lang="es-DO" sz="1200" spc="-1" strike="noStrike">
                <a:solidFill>
                  <a:srgbClr val="000000"/>
                </a:solidFill>
                <a:highlight>
                  <a:srgbClr val="ffff00"/>
                </a:highlight>
                <a:latin typeface="Aptos Narrow"/>
                <a:ea typeface="DejaVu Sans"/>
              </a:rPr>
              <a:t>US </a:t>
            </a:r>
            <a:r>
              <a:rPr b="1" lang="es-DO" sz="1100" spc="-1" strike="noStrike">
                <a:solidFill>
                  <a:srgbClr val="000000"/>
                </a:solidFill>
                <a:highlight>
                  <a:srgbClr val="ffff00"/>
                </a:highlight>
                <a:latin typeface="Aptos"/>
                <a:ea typeface="DejaVu Sans"/>
              </a:rPr>
              <a:t>17.7 el KWh.   </a:t>
            </a:r>
            <a:endParaRPr b="0" lang="es-DO" sz="1100" spc="-1" strike="noStrike">
              <a:latin typeface="Arial"/>
            </a:endParaRPr>
          </a:p>
          <a:p>
            <a:pPr algn="just">
              <a:lnSpc>
                <a:spcPct val="100000"/>
              </a:lnSpc>
            </a:pPr>
            <a:r>
              <a:rPr b="1" lang="es-DO" sz="1100" spc="-1" strike="noStrike">
                <a:solidFill>
                  <a:srgbClr val="000000"/>
                </a:solidFill>
                <a:highlight>
                  <a:srgbClr val="ffff00"/>
                </a:highlight>
                <a:latin typeface="Aptos"/>
                <a:ea typeface="DejaVu Sans"/>
              </a:rPr>
              <a:t>Las EDEs perdieron dinero en la comercialización de esta energía, aun en un escenario irreal de pérdidas 0 de energía</a:t>
            </a:r>
            <a:r>
              <a:rPr b="0" lang="es-DO" sz="1100" spc="-1" strike="noStrike">
                <a:solidFill>
                  <a:srgbClr val="000000"/>
                </a:solidFill>
                <a:highlight>
                  <a:srgbClr val="ffff00"/>
                </a:highlight>
                <a:latin typeface="Aptos"/>
                <a:ea typeface="DejaVu Sans"/>
              </a:rPr>
              <a:t>.</a:t>
            </a:r>
            <a:endParaRPr b="0" lang="es-DO" sz="1100" spc="-1" strike="noStrike">
              <a:latin typeface="Arial"/>
            </a:endParaRPr>
          </a:p>
        </p:txBody>
      </p:sp>
      <p:sp>
        <p:nvSpPr>
          <p:cNvPr id="104" name="CustomShape 8"/>
          <p:cNvSpPr/>
          <p:nvPr/>
        </p:nvSpPr>
        <p:spPr>
          <a:xfrm>
            <a:off x="7344720" y="2782800"/>
            <a:ext cx="1648800" cy="821520"/>
          </a:xfrm>
          <a:custGeom>
            <a:avLst/>
            <a:gdLst/>
            <a:ahLst/>
            <a:rect l="l" t="t" r="r" b="b"/>
            <a:pathLst>
              <a:path w="21600" h="21600">
                <a:moveTo>
                  <a:pt x="0" y="0"/>
                </a:moveTo>
                <a:lnTo>
                  <a:pt x="21600" y="21600"/>
                </a:lnTo>
              </a:path>
            </a:pathLst>
          </a:custGeom>
          <a:noFill/>
          <a:ln>
            <a:solidFill>
              <a:srgbClr val="ff0000"/>
            </a:solidFill>
            <a:tailEnd len="med" type="triangle" w="med"/>
          </a:ln>
        </p:spPr>
        <p:style>
          <a:lnRef idx="1">
            <a:schemeClr val="accent1"/>
          </a:lnRef>
          <a:fillRef idx="0">
            <a:schemeClr val="accent1"/>
          </a:fillRef>
          <a:effectRef idx="0">
            <a:schemeClr val="accent1"/>
          </a:effectRef>
          <a:fontRef idx="minor"/>
        </p:style>
      </p:sp>
      <p:sp>
        <p:nvSpPr>
          <p:cNvPr id="105" name="CustomShape 9"/>
          <p:cNvSpPr/>
          <p:nvPr/>
        </p:nvSpPr>
        <p:spPr>
          <a:xfrm>
            <a:off x="3902040" y="5384880"/>
            <a:ext cx="4752360" cy="486360"/>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p:style>
      </p:sp>
      <p:sp>
        <p:nvSpPr>
          <p:cNvPr id="106" name="CustomShape 10"/>
          <p:cNvSpPr/>
          <p:nvPr/>
        </p:nvSpPr>
        <p:spPr>
          <a:xfrm>
            <a:off x="9188640" y="5000040"/>
            <a:ext cx="2347560" cy="926640"/>
          </a:xfrm>
          <a:prstGeom prst="rect">
            <a:avLst/>
          </a:prstGeom>
          <a:noFill/>
          <a:ln w="0">
            <a:solidFill>
              <a:srgbClr val="ff0000"/>
            </a:solidFill>
          </a:ln>
        </p:spPr>
        <p:style>
          <a:lnRef idx="0"/>
          <a:fillRef idx="0"/>
          <a:effectRef idx="0"/>
          <a:fontRef idx="minor"/>
        </p:style>
        <p:txBody>
          <a:bodyPr lIns="90000" rIns="90000" tIns="45000" bIns="45000">
            <a:spAutoFit/>
          </a:bodyPr>
          <a:p>
            <a:pPr>
              <a:lnSpc>
                <a:spcPct val="100000"/>
              </a:lnSpc>
            </a:pPr>
            <a:r>
              <a:rPr b="0" lang="es-DO" sz="1100" spc="-1" strike="noStrike">
                <a:solidFill>
                  <a:srgbClr val="000000"/>
                </a:solidFill>
                <a:latin typeface="Aptos"/>
                <a:ea typeface="DejaVu Sans"/>
              </a:rPr>
              <a:t>Contrario a lo normal en que el precio de la energía del mercado Spot siempre es mayor que el precio por Contrato.</a:t>
            </a:r>
            <a:endParaRPr b="0" lang="es-DO" sz="1100" spc="-1" strike="noStrike">
              <a:latin typeface="Arial"/>
            </a:endParaRPr>
          </a:p>
        </p:txBody>
      </p:sp>
      <p:sp>
        <p:nvSpPr>
          <p:cNvPr id="107" name="CustomShape 11"/>
          <p:cNvSpPr/>
          <p:nvPr/>
        </p:nvSpPr>
        <p:spPr>
          <a:xfrm flipH="1">
            <a:off x="8654400" y="5384880"/>
            <a:ext cx="532800" cy="243000"/>
          </a:xfrm>
          <a:custGeom>
            <a:avLst/>
            <a:gdLst/>
            <a:ahLst/>
            <a:rect l="l" t="t" r="r" b="b"/>
            <a:pathLst>
              <a:path w="21600" h="21600">
                <a:moveTo>
                  <a:pt x="0" y="0"/>
                </a:moveTo>
                <a:lnTo>
                  <a:pt x="21600" y="21600"/>
                </a:lnTo>
              </a:path>
            </a:pathLst>
          </a:custGeom>
          <a:noFill/>
          <a:ln>
            <a:solidFill>
              <a:srgbClr val="ff0000"/>
            </a:solidFill>
            <a:tailEnd len="med" type="triangle" w="med"/>
          </a:ln>
        </p:spPr>
        <p:style>
          <a:lnRef idx="1">
            <a:schemeClr val="accent1"/>
          </a:lnRef>
          <a:fillRef idx="0">
            <a:schemeClr val="accent1"/>
          </a:fillRef>
          <a:effectRef idx="0">
            <a:schemeClr val="accent1"/>
          </a:effectRef>
          <a:fontRef idx="minor"/>
        </p:style>
      </p:sp>
      <p:sp>
        <p:nvSpPr>
          <p:cNvPr id="108" name="CustomShape 12"/>
          <p:cNvSpPr/>
          <p:nvPr/>
        </p:nvSpPr>
        <p:spPr>
          <a:xfrm flipH="1">
            <a:off x="8606160" y="4237200"/>
            <a:ext cx="386280" cy="1146960"/>
          </a:xfrm>
          <a:custGeom>
            <a:avLst/>
            <a:gdLst/>
            <a:ahLst/>
            <a:rect l="l" t="t" r="r" b="b"/>
            <a:pathLst>
              <a:path w="21600" h="21600">
                <a:moveTo>
                  <a:pt x="0" y="0"/>
                </a:moveTo>
                <a:lnTo>
                  <a:pt x="21600" y="21600"/>
                </a:lnTo>
              </a:path>
            </a:pathLst>
          </a:custGeom>
          <a:noFill/>
          <a:ln>
            <a:solidFill>
              <a:srgbClr val="ff0000"/>
            </a:solidFill>
            <a:tailEnd len="med" type="triangle" w="med"/>
          </a:ln>
        </p:spPr>
        <p:style>
          <a:lnRef idx="1">
            <a:schemeClr val="accent1"/>
          </a:lnRef>
          <a:fillRef idx="0">
            <a:schemeClr val="accent1"/>
          </a:fillRef>
          <a:effectRef idx="0">
            <a:schemeClr val="accent1"/>
          </a:effectRef>
          <a:fontRef idx="minor"/>
        </p:style>
      </p:sp>
      <p:sp>
        <p:nvSpPr>
          <p:cNvPr id="109" name="CustomShape 13"/>
          <p:cNvSpPr/>
          <p:nvPr/>
        </p:nvSpPr>
        <p:spPr>
          <a:xfrm>
            <a:off x="9235800" y="905760"/>
            <a:ext cx="1949760" cy="1794600"/>
          </a:xfrm>
          <a:prstGeom prst="rect">
            <a:avLst/>
          </a:prstGeom>
          <a:noFill/>
          <a:ln w="15875">
            <a:solidFill>
              <a:srgbClr val="ff0000"/>
            </a:solidFill>
            <a:round/>
          </a:ln>
        </p:spPr>
        <p:style>
          <a:lnRef idx="0"/>
          <a:fillRef idx="0"/>
          <a:effectRef idx="0"/>
          <a:fontRef idx="minor"/>
        </p:style>
        <p:txBody>
          <a:bodyPr lIns="90000" rIns="90000" tIns="45000" bIns="45000">
            <a:spAutoFit/>
          </a:bodyPr>
          <a:p>
            <a:pPr algn="just">
              <a:lnSpc>
                <a:spcPct val="100000"/>
              </a:lnSpc>
            </a:pPr>
            <a:r>
              <a:rPr b="1" lang="es-DO" sz="1400" spc="-1" strike="noStrike">
                <a:solidFill>
                  <a:srgbClr val="000000"/>
                </a:solidFill>
                <a:latin typeface="Aptos"/>
                <a:ea typeface="DejaVu Sans"/>
              </a:rPr>
              <a:t>Plantas operando en base al mismo tipo de combustible, pero a precios de venta por contrato muy disímiles.</a:t>
            </a:r>
            <a:endParaRPr b="0" lang="es-DO" sz="1400" spc="-1" strike="noStrike">
              <a:latin typeface="Arial"/>
            </a:endParaRPr>
          </a:p>
        </p:txBody>
      </p:sp>
      <p:sp>
        <p:nvSpPr>
          <p:cNvPr id="110" name="CustomShape 14"/>
          <p:cNvSpPr/>
          <p:nvPr/>
        </p:nvSpPr>
        <p:spPr>
          <a:xfrm flipH="1" flipV="1">
            <a:off x="4141080" y="1568160"/>
            <a:ext cx="5093640" cy="28440"/>
          </a:xfrm>
          <a:custGeom>
            <a:avLst/>
            <a:gdLst/>
            <a:ahLst/>
            <a:rect l="l" t="t" r="r" b="b"/>
            <a:pathLst>
              <a:path w="21600" h="21600">
                <a:moveTo>
                  <a:pt x="0" y="0"/>
                </a:moveTo>
                <a:lnTo>
                  <a:pt x="21600" y="21600"/>
                </a:lnTo>
              </a:path>
            </a:pathLst>
          </a:custGeom>
          <a:noFill/>
          <a:ln>
            <a:solidFill>
              <a:srgbClr val="ff0000"/>
            </a:solidFill>
            <a:tailEnd len="med" type="triangle" w="med"/>
          </a:ln>
          <a:effectLst>
            <a:outerShdw blurRad="40000" dir="5400000" dist="20160" rotWithShape="0">
              <a:srgbClr val="000000">
                <a:alpha val="38000"/>
              </a:srgbClr>
            </a:outerShdw>
          </a:effectLst>
        </p:spPr>
        <p:style>
          <a:lnRef idx="2">
            <a:schemeClr val="accent1"/>
          </a:lnRef>
          <a:fillRef idx="0">
            <a:schemeClr val="accent1"/>
          </a:fillRef>
          <a:effectRef idx="1">
            <a:schemeClr val="accent1"/>
          </a:effectRef>
          <a:fontRef idx="minor"/>
        </p:style>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CustomShape 1"/>
          <p:cNvSpPr/>
          <p:nvPr/>
        </p:nvSpPr>
        <p:spPr>
          <a:xfrm>
            <a:off x="740520" y="6279120"/>
            <a:ext cx="2980800" cy="25740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i="1" lang="es-DO" sz="1100" spc="-1" strike="noStrike">
                <a:solidFill>
                  <a:srgbClr val="000000"/>
                </a:solidFill>
                <a:latin typeface="Aptos"/>
                <a:ea typeface="DejaVu Sans"/>
              </a:rPr>
              <a:t>Fuente datos: Informes de Desempeño MEM</a:t>
            </a:r>
            <a:endParaRPr b="0" lang="es-DO" sz="1100" spc="-1" strike="noStrike">
              <a:latin typeface="Arial"/>
            </a:endParaRPr>
          </a:p>
        </p:txBody>
      </p:sp>
      <p:sp>
        <p:nvSpPr>
          <p:cNvPr id="112" name="CustomShape 2"/>
          <p:cNvSpPr/>
          <p:nvPr/>
        </p:nvSpPr>
        <p:spPr>
          <a:xfrm>
            <a:off x="552600" y="380880"/>
            <a:ext cx="11143440" cy="6219000"/>
          </a:xfrm>
          <a:prstGeom prst="rect">
            <a:avLst/>
          </a:prstGeom>
          <a:noFill/>
          <a:ln>
            <a:solidFill>
              <a:srgbClr val="092a38"/>
            </a:solidFill>
          </a:ln>
        </p:spPr>
        <p:style>
          <a:lnRef idx="2">
            <a:schemeClr val="accent1">
              <a:shade val="15000"/>
            </a:schemeClr>
          </a:lnRef>
          <a:fillRef idx="1">
            <a:schemeClr val="accent1"/>
          </a:fillRef>
          <a:effectRef idx="0">
            <a:schemeClr val="accent1"/>
          </a:effectRef>
          <a:fontRef idx="minor"/>
        </p:style>
      </p:sp>
      <p:sp>
        <p:nvSpPr>
          <p:cNvPr id="113" name="CustomShape 3"/>
          <p:cNvSpPr/>
          <p:nvPr/>
        </p:nvSpPr>
        <p:spPr>
          <a:xfrm>
            <a:off x="5084280" y="6271200"/>
            <a:ext cx="1420200" cy="27252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lang="es-DO" sz="1200" spc="-1" strike="noStrike">
                <a:solidFill>
                  <a:srgbClr val="000000"/>
                </a:solidFill>
                <a:latin typeface="Aptos"/>
                <a:ea typeface="DejaVu Sans"/>
              </a:rPr>
              <a:t>25 de Julio 2024</a:t>
            </a:r>
            <a:endParaRPr b="0" lang="es-DO" sz="1200" spc="-1" strike="noStrike">
              <a:latin typeface="Arial"/>
            </a:endParaRPr>
          </a:p>
        </p:txBody>
      </p:sp>
      <p:sp>
        <p:nvSpPr>
          <p:cNvPr id="114" name="CustomShape 4"/>
          <p:cNvSpPr/>
          <p:nvPr/>
        </p:nvSpPr>
        <p:spPr>
          <a:xfrm>
            <a:off x="8486640" y="6286680"/>
            <a:ext cx="2982240" cy="25740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i="1" lang="es-DO" sz="1100" spc="-1" strike="noStrike">
                <a:solidFill>
                  <a:srgbClr val="000000"/>
                </a:solidFill>
                <a:latin typeface="Aptos"/>
                <a:ea typeface="DejaVu Sans"/>
              </a:rPr>
              <a:t>Elaboración: Ing. Carlos Fernández, IEUASD</a:t>
            </a:r>
            <a:endParaRPr b="0" lang="es-DO" sz="1100" spc="-1" strike="noStrike">
              <a:latin typeface="Arial"/>
            </a:endParaRPr>
          </a:p>
        </p:txBody>
      </p:sp>
      <p:sp>
        <p:nvSpPr>
          <p:cNvPr id="115" name="CustomShape 5"/>
          <p:cNvSpPr/>
          <p:nvPr/>
        </p:nvSpPr>
        <p:spPr>
          <a:xfrm>
            <a:off x="856440" y="5322600"/>
            <a:ext cx="10478520" cy="819720"/>
          </a:xfrm>
          <a:prstGeom prst="rect">
            <a:avLst/>
          </a:prstGeom>
          <a:noFill/>
          <a:ln w="12700">
            <a:solidFill>
              <a:schemeClr val="tx1"/>
            </a:solidFill>
            <a:round/>
          </a:ln>
        </p:spPr>
        <p:style>
          <a:lnRef idx="0"/>
          <a:fillRef idx="0"/>
          <a:effectRef idx="0"/>
          <a:fontRef idx="minor"/>
        </p:style>
        <p:txBody>
          <a:bodyPr lIns="90000" rIns="90000" tIns="45000" bIns="45000">
            <a:spAutoFit/>
          </a:bodyPr>
          <a:p>
            <a:pPr algn="just">
              <a:lnSpc>
                <a:spcPct val="100000"/>
              </a:lnSpc>
            </a:pPr>
            <a:r>
              <a:rPr b="1" lang="es-DO" sz="1200" spc="-1" strike="noStrike">
                <a:solidFill>
                  <a:srgbClr val="000000"/>
                </a:solidFill>
                <a:latin typeface="Aptos"/>
                <a:ea typeface="DejaVu Sans"/>
              </a:rPr>
              <a:t>Observación: Aun cuando intervienen otras variables (tasa de cambio US$, volumen de compras y venta de energía y de pérdidas) el mejor predictor del déficit financiero de las EDEs es el PMC de la energía. Es racional que así sea por el alto porcentaje de pérdidas de energía y un precio de venta al consumidor fijo en pesos, que no permite traspasar  al consumidor final los costos totales de operación de las EDEs.</a:t>
            </a:r>
            <a:endParaRPr b="0" lang="es-DO" sz="1200" spc="-1" strike="noStrike">
              <a:latin typeface="Arial"/>
            </a:endParaRPr>
          </a:p>
        </p:txBody>
      </p:sp>
      <p:graphicFrame>
        <p:nvGraphicFramePr>
          <p:cNvPr id="116" name="Gráfico 3"/>
          <p:cNvGraphicFramePr/>
          <p:nvPr/>
        </p:nvGraphicFramePr>
        <p:xfrm>
          <a:off x="856440" y="542880"/>
          <a:ext cx="10478520" cy="4718880"/>
        </p:xfrm>
        <a:graphic>
          <a:graphicData uri="http://schemas.openxmlformats.org/drawingml/2006/chart">
            <c:chart xmlns:c="http://schemas.openxmlformats.org/drawingml/2006/chart" xmlns:r="http://schemas.openxmlformats.org/officeDocument/2006/relationships" r:id="rId1"/>
          </a:graphicData>
        </a:graphic>
      </p:graphicFrame>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CustomShape 1"/>
          <p:cNvSpPr/>
          <p:nvPr/>
        </p:nvSpPr>
        <p:spPr>
          <a:xfrm>
            <a:off x="740520" y="6279120"/>
            <a:ext cx="2980800" cy="25740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i="1" lang="es-DO" sz="1100" spc="-1" strike="noStrike">
                <a:solidFill>
                  <a:srgbClr val="000000"/>
                </a:solidFill>
                <a:latin typeface="Aptos"/>
                <a:ea typeface="DejaVu Sans"/>
              </a:rPr>
              <a:t>Fuente datos: Informes de Desempeño MEM</a:t>
            </a:r>
            <a:endParaRPr b="0" lang="es-DO" sz="1100" spc="-1" strike="noStrike">
              <a:latin typeface="Arial"/>
            </a:endParaRPr>
          </a:p>
        </p:txBody>
      </p:sp>
      <p:sp>
        <p:nvSpPr>
          <p:cNvPr id="118" name="CustomShape 2"/>
          <p:cNvSpPr/>
          <p:nvPr/>
        </p:nvSpPr>
        <p:spPr>
          <a:xfrm>
            <a:off x="552600" y="380880"/>
            <a:ext cx="11143440" cy="6219000"/>
          </a:xfrm>
          <a:prstGeom prst="rect">
            <a:avLst/>
          </a:prstGeom>
          <a:noFill/>
          <a:ln>
            <a:solidFill>
              <a:srgbClr val="092a38"/>
            </a:solidFill>
          </a:ln>
        </p:spPr>
        <p:style>
          <a:lnRef idx="2">
            <a:schemeClr val="accent1">
              <a:shade val="15000"/>
            </a:schemeClr>
          </a:lnRef>
          <a:fillRef idx="1">
            <a:schemeClr val="accent1"/>
          </a:fillRef>
          <a:effectRef idx="0">
            <a:schemeClr val="accent1"/>
          </a:effectRef>
          <a:fontRef idx="minor"/>
        </p:style>
      </p:sp>
      <p:sp>
        <p:nvSpPr>
          <p:cNvPr id="119" name="CustomShape 3"/>
          <p:cNvSpPr/>
          <p:nvPr/>
        </p:nvSpPr>
        <p:spPr>
          <a:xfrm>
            <a:off x="5062320" y="6271200"/>
            <a:ext cx="1625760" cy="27252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lang="es-DO" sz="1200" spc="-1" strike="noStrike">
                <a:solidFill>
                  <a:srgbClr val="000000"/>
                </a:solidFill>
                <a:latin typeface="Aptos"/>
                <a:ea typeface="DejaVu Sans"/>
              </a:rPr>
              <a:t>29 de Agosto 2024</a:t>
            </a:r>
            <a:endParaRPr b="0" lang="es-DO" sz="1200" spc="-1" strike="noStrike">
              <a:latin typeface="Arial"/>
            </a:endParaRPr>
          </a:p>
        </p:txBody>
      </p:sp>
      <p:sp>
        <p:nvSpPr>
          <p:cNvPr id="120" name="CustomShape 4"/>
          <p:cNvSpPr/>
          <p:nvPr/>
        </p:nvSpPr>
        <p:spPr>
          <a:xfrm>
            <a:off x="8486640" y="6286680"/>
            <a:ext cx="2982240" cy="257400"/>
          </a:xfrm>
          <a:prstGeom prst="rect">
            <a:avLst/>
          </a:prstGeom>
          <a:noFill/>
          <a:ln w="0">
            <a:solidFill>
              <a:schemeClr val="tx1"/>
            </a:solidFill>
          </a:ln>
        </p:spPr>
        <p:style>
          <a:lnRef idx="0"/>
          <a:fillRef idx="0"/>
          <a:effectRef idx="0"/>
          <a:fontRef idx="minor"/>
        </p:style>
        <p:txBody>
          <a:bodyPr wrap="none" lIns="90000" rIns="90000" tIns="45000" bIns="45000">
            <a:spAutoFit/>
          </a:bodyPr>
          <a:p>
            <a:pPr>
              <a:lnSpc>
                <a:spcPct val="100000"/>
              </a:lnSpc>
            </a:pPr>
            <a:r>
              <a:rPr b="0" i="1" lang="es-DO" sz="1100" spc="-1" strike="noStrike">
                <a:solidFill>
                  <a:srgbClr val="000000"/>
                </a:solidFill>
                <a:latin typeface="Aptos"/>
                <a:ea typeface="DejaVu Sans"/>
              </a:rPr>
              <a:t>Elaboración: Ing. Carlos Fernández, IEUASD</a:t>
            </a:r>
            <a:endParaRPr b="0" lang="es-DO" sz="1100" spc="-1" strike="noStrike">
              <a:latin typeface="Arial"/>
            </a:endParaRPr>
          </a:p>
        </p:txBody>
      </p:sp>
      <p:sp>
        <p:nvSpPr>
          <p:cNvPr id="121" name="CustomShape 5"/>
          <p:cNvSpPr/>
          <p:nvPr/>
        </p:nvSpPr>
        <p:spPr>
          <a:xfrm>
            <a:off x="840240" y="5201280"/>
            <a:ext cx="10623240" cy="1002240"/>
          </a:xfrm>
          <a:prstGeom prst="rect">
            <a:avLst/>
          </a:prstGeom>
          <a:noFill/>
          <a:ln w="12700">
            <a:solidFill>
              <a:schemeClr val="tx1"/>
            </a:solidFill>
            <a:round/>
          </a:ln>
        </p:spPr>
        <p:style>
          <a:lnRef idx="0"/>
          <a:fillRef idx="0"/>
          <a:effectRef idx="0"/>
          <a:fontRef idx="minor"/>
        </p:style>
        <p:txBody>
          <a:bodyPr lIns="90000" rIns="90000" tIns="45000" bIns="45000">
            <a:spAutoFit/>
          </a:bodyPr>
          <a:p>
            <a:pPr algn="just">
              <a:lnSpc>
                <a:spcPct val="100000"/>
              </a:lnSpc>
            </a:pPr>
            <a:r>
              <a:rPr b="1" lang="es-DO" sz="1200" spc="-1" strike="noStrike">
                <a:solidFill>
                  <a:srgbClr val="000000"/>
                </a:solidFill>
                <a:latin typeface="Aptos"/>
                <a:ea typeface="DejaVu Sans"/>
              </a:rPr>
              <a:t>Observación: Del total de gastos de las EDEs, las compras de la energía que distribuyen siempre ha ocupado un porcentaje importante dentro de su total de gastos. Para el año 2019 fueron un 78.4%, sin embargo, ya para los años 2022 y 2023 ocuparon un porcentaje en el orden de 87.6% y 87.4%; con una ligera tendencia a la baja según se muestra en la data a junio 2024. Porcentaje en últimos 3 años muy altos que no les permite a esas empresas operar, independientemente de sus pérdidas de energía que agravan su situación financiera. </a:t>
            </a:r>
            <a:endParaRPr b="0" lang="es-DO" sz="1200" spc="-1" strike="noStrike">
              <a:latin typeface="Arial"/>
            </a:endParaRPr>
          </a:p>
        </p:txBody>
      </p:sp>
      <p:graphicFrame>
        <p:nvGraphicFramePr>
          <p:cNvPr id="122" name="Gráfico 1"/>
          <p:cNvGraphicFramePr/>
          <p:nvPr/>
        </p:nvGraphicFramePr>
        <p:xfrm>
          <a:off x="1856520" y="316800"/>
          <a:ext cx="8271720" cy="4610520"/>
        </p:xfrm>
        <a:graphic>
          <a:graphicData uri="http://schemas.openxmlformats.org/drawingml/2006/chart">
            <c:chart xmlns:c="http://schemas.openxmlformats.org/drawingml/2006/chart" xmlns:r="http://schemas.openxmlformats.org/officeDocument/2006/relationships" r:id="rId1"/>
          </a:graphicData>
        </a:graphic>
      </p:graphicFrame>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951</TotalTime>
  <Application>LibreOffice/7.0.6.2$Windows_X86_64 LibreOffice_project/144abb84a525d8e30c9dbbefa69cbbf2d8d4ae3b</Application>
  <AppVersion>15.0000</AppVersion>
  <Words>1338</Words>
  <Paragraphs>121</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2024-07-10T17:51:27Z</dcterms:created>
  <dc:creator>[Est - INL] Fernandez Lockward, Carlos Salvador</dc:creator>
  <dc:description/>
  <dc:language>es-DO</dc:language>
  <cp:lastModifiedBy/>
  <cp:lastPrinted>2024-07-18T00:59:38Z</cp:lastPrinted>
  <dcterms:modified xsi:type="dcterms:W3CDTF">2024-08-29T20:33:42Z</dcterms:modified>
  <cp:revision>136</cp:revision>
  <dc:subject/>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11</vt:i4>
  </property>
  <property fmtid="{D5CDD505-2E9C-101B-9397-08002B2CF9AE}" pid="3" name="PresentationFormat">
    <vt:lpwstr>Panorámica</vt:lpwstr>
  </property>
  <property fmtid="{D5CDD505-2E9C-101B-9397-08002B2CF9AE}" pid="4" name="Slides">
    <vt:i4>11</vt:i4>
  </property>
</Properties>
</file>